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3"/>
  </p:notesMasterIdLst>
  <p:sldIdLst>
    <p:sldId id="397" r:id="rId2"/>
    <p:sldId id="398" r:id="rId3"/>
    <p:sldId id="373" r:id="rId4"/>
    <p:sldId id="369" r:id="rId5"/>
    <p:sldId id="395" r:id="rId6"/>
    <p:sldId id="332" r:id="rId7"/>
    <p:sldId id="421" r:id="rId8"/>
    <p:sldId id="371" r:id="rId9"/>
    <p:sldId id="422" r:id="rId10"/>
    <p:sldId id="322" r:id="rId11"/>
    <p:sldId id="354" r:id="rId12"/>
    <p:sldId id="343" r:id="rId13"/>
    <p:sldId id="392" r:id="rId14"/>
    <p:sldId id="400" r:id="rId15"/>
    <p:sldId id="399" r:id="rId16"/>
    <p:sldId id="423" r:id="rId17"/>
    <p:sldId id="424" r:id="rId18"/>
    <p:sldId id="425" r:id="rId19"/>
    <p:sldId id="426" r:id="rId20"/>
    <p:sldId id="433" r:id="rId21"/>
    <p:sldId id="432" r:id="rId22"/>
    <p:sldId id="437" r:id="rId23"/>
    <p:sldId id="434" r:id="rId24"/>
    <p:sldId id="438" r:id="rId25"/>
    <p:sldId id="439" r:id="rId26"/>
    <p:sldId id="440" r:id="rId27"/>
    <p:sldId id="441" r:id="rId28"/>
    <p:sldId id="435" r:id="rId29"/>
    <p:sldId id="436" r:id="rId30"/>
    <p:sldId id="442" r:id="rId31"/>
    <p:sldId id="420" r:id="rId3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D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94670" autoAdjust="0"/>
  </p:normalViewPr>
  <p:slideViewPr>
    <p:cSldViewPr>
      <p:cViewPr varScale="1">
        <p:scale>
          <a:sx n="117" d="100"/>
          <a:sy n="117" d="100"/>
        </p:scale>
        <p:origin x="-17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дел в МКАС при ТПП РФ,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Арбитражном институте Торговой палаты Стокгольма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Лондонском международном третейском суде</a:t>
            </a:r>
          </a:p>
        </c:rich>
      </c:tx>
      <c:layout>
        <c:manualLayout>
          <c:xMode val="edge"/>
          <c:yMode val="edge"/>
          <c:x val="0.12991546346053701"/>
          <c:y val="0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526652498323973E-2"/>
          <c:y val="0.24004887054316462"/>
          <c:w val="0.70265827423071658"/>
          <c:h val="0.6963650028327961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Москва</c:v>
                </c:pt>
              </c:strCache>
            </c:strRef>
          </c:tx>
          <c:spPr>
            <a:ln w="47625"/>
          </c:spPr>
          <c:marker>
            <c:symbol val="diamond"/>
            <c:size val="10"/>
          </c:marker>
          <c:dLbls>
            <c:dLbl>
              <c:idx val="0"/>
              <c:layout>
                <c:manualLayout>
                  <c:x val="-1.0291170701946215E-2"/>
                  <c:y val="-8.64683952722471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5C-45D1-B954-215FB1DA07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522</c:v>
                </c:pt>
                <c:pt idx="1">
                  <c:v>621</c:v>
                </c:pt>
                <c:pt idx="2">
                  <c:v>860</c:v>
                </c:pt>
                <c:pt idx="3">
                  <c:v>652</c:v>
                </c:pt>
                <c:pt idx="4">
                  <c:v>521</c:v>
                </c:pt>
                <c:pt idx="5">
                  <c:v>550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35C-45D1-B954-215FB1DA070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Лондон</c:v>
                </c:pt>
              </c:strCache>
            </c:strRef>
          </c:tx>
          <c:spPr>
            <a:ln w="47625"/>
          </c:spPr>
          <c:marker>
            <c:symbol val="square"/>
            <c:size val="10"/>
          </c:marker>
          <c:dLbls>
            <c:dLbl>
              <c:idx val="0"/>
              <c:layout>
                <c:manualLayout>
                  <c:x val="-8.2110874986180641E-3"/>
                  <c:y val="-4.96672629297134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5C-45D1-B954-215FB1DA07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395</c:v>
                </c:pt>
                <c:pt idx="1">
                  <c:v>440</c:v>
                </c:pt>
                <c:pt idx="2">
                  <c:v>322</c:v>
                </c:pt>
                <c:pt idx="3">
                  <c:v>293</c:v>
                </c:pt>
                <c:pt idx="4">
                  <c:v>327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35C-45D1-B954-215FB1DA070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Стокгольм</c:v>
                </c:pt>
              </c:strCache>
            </c:strRef>
          </c:tx>
          <c:spPr>
            <a:ln w="47625">
              <a:solidFill>
                <a:srgbClr val="00B050"/>
              </a:solidFill>
            </a:ln>
          </c:spPr>
          <c:marker>
            <c:symbol val="triangle"/>
            <c:size val="10"/>
            <c:spPr>
              <a:solidFill>
                <a:srgbClr val="00B050"/>
              </a:solidFill>
              <a:ln w="12700">
                <a:noFill/>
              </a:ln>
            </c:spPr>
          </c:marker>
          <c:dLbls>
            <c:dLbl>
              <c:idx val="0"/>
              <c:layout>
                <c:manualLayout>
                  <c:x val="-8.2110874986180641E-3"/>
                  <c:y val="-4.40055502616313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5C-45D1-B954-215FB1DA07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175</c:v>
                </c:pt>
                <c:pt idx="1">
                  <c:v>213</c:v>
                </c:pt>
                <c:pt idx="2">
                  <c:v>165</c:v>
                </c:pt>
                <c:pt idx="3">
                  <c:v>143</c:v>
                </c:pt>
                <c:pt idx="4">
                  <c:v>175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735C-45D1-B954-215FB1DA07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794688"/>
        <c:axId val="31796224"/>
      </c:lineChart>
      <c:catAx>
        <c:axId val="3179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31796224"/>
        <c:crosses val="autoZero"/>
        <c:auto val="1"/>
        <c:lblAlgn val="ctr"/>
        <c:lblOffset val="100"/>
        <c:noMultiLvlLbl val="0"/>
      </c:catAx>
      <c:valAx>
        <c:axId val="31796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317946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0294951238644363"/>
          <c:y val="0.2385047608959194"/>
          <c:w val="0.19560070591800055"/>
          <c:h val="0.75040523522003744"/>
        </c:manualLayout>
      </c:layout>
      <c:overlay val="0"/>
      <c:txPr>
        <a:bodyPr/>
        <a:lstStyle/>
        <a:p>
          <a:pPr>
            <a:def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000" b="1">
          <a:latin typeface="+mj-lt"/>
        </a:defRPr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/>
              <a:t>Цены исков по </a:t>
            </a:r>
            <a:r>
              <a:rPr lang="ru-RU" sz="2000" b="1" i="0" u="none" strike="noStrike" baseline="0">
                <a:effectLst/>
              </a:rPr>
              <a:t>внутренним </a:t>
            </a:r>
            <a:r>
              <a:rPr lang="ru-RU" sz="2000"/>
              <a:t>делам МКАС в 2024 году</a:t>
            </a:r>
            <a:endParaRPr lang="en-US" sz="2000"/>
          </a:p>
        </c:rich>
      </c:tx>
      <c:layout>
        <c:manualLayout>
          <c:xMode val="edge"/>
          <c:yMode val="edge"/>
          <c:x val="0.18009294809223228"/>
          <c:y val="4.160166406656266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327419515598526E-2"/>
          <c:y val="0.19644010957288685"/>
          <c:w val="0.59140556157159929"/>
          <c:h val="0.735376564668886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Streitwerte in internationalen MKAS/ICAC-Schiedsverfahren (2021)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до 200.000 руб.</c:v>
                </c:pt>
                <c:pt idx="1">
                  <c:v>200.000 - 1.000.000 руб.</c:v>
                </c:pt>
                <c:pt idx="2">
                  <c:v>1.000.000 - 3.000.000 руб.</c:v>
                </c:pt>
                <c:pt idx="3">
                  <c:v>3.000.000 - 10.000.000 руб.</c:v>
                </c:pt>
                <c:pt idx="4">
                  <c:v>10.000.000 - 30.000.000 руб.</c:v>
                </c:pt>
                <c:pt idx="5">
                  <c:v>свыше 30.000.000 руб.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22</c:v>
                </c:pt>
                <c:pt idx="1">
                  <c:v>23</c:v>
                </c:pt>
                <c:pt idx="2">
                  <c:v>20</c:v>
                </c:pt>
                <c:pt idx="3">
                  <c:v>31</c:v>
                </c:pt>
                <c:pt idx="4">
                  <c:v>17</c:v>
                </c:pt>
                <c:pt idx="5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271178070533673"/>
          <c:y val="0.1798605361537296"/>
          <c:w val="0.36582839851630117"/>
          <c:h val="0.68564505099889028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 b="1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Международные споры </a:t>
            </a:r>
            <a:r>
              <a:rPr lang="ru-RU" dirty="0"/>
              <a:t>в </a:t>
            </a:r>
            <a:r>
              <a:rPr lang="ru-RU" dirty="0" smtClean="0"/>
              <a:t>МКАС</a:t>
            </a:r>
            <a:endParaRPr lang="ru-RU" b="0" i="1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Межународные споры в МКАС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249</c:v>
                </c:pt>
                <c:pt idx="1">
                  <c:v>252</c:v>
                </c:pt>
                <c:pt idx="2">
                  <c:v>239</c:v>
                </c:pt>
                <c:pt idx="3">
                  <c:v>167</c:v>
                </c:pt>
                <c:pt idx="4">
                  <c:v>189</c:v>
                </c:pt>
                <c:pt idx="5">
                  <c:v>201</c:v>
                </c:pt>
                <c:pt idx="6">
                  <c:v>215</c:v>
                </c:pt>
                <c:pt idx="7">
                  <c:v>241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0838144"/>
        <c:axId val="30839936"/>
      </c:barChart>
      <c:catAx>
        <c:axId val="3083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0839936"/>
        <c:crosses val="autoZero"/>
        <c:auto val="1"/>
        <c:lblAlgn val="ctr"/>
        <c:lblOffset val="100"/>
        <c:noMultiLvlLbl val="0"/>
      </c:catAx>
      <c:valAx>
        <c:axId val="308399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b="1"/>
            </a:pPr>
            <a:endParaRPr lang="ru-RU"/>
          </a:p>
        </c:txPr>
        <c:crossAx val="30838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/>
              <a:t>Участие иностранных сторон</a:t>
            </a:r>
            <a:r>
              <a:rPr lang="ru-RU" sz="2000" baseline="0"/>
              <a:t> в делах МКАС</a:t>
            </a:r>
            <a:r>
              <a:rPr lang="en-US" sz="2000" baseline="0"/>
              <a:t> </a:t>
            </a:r>
            <a:r>
              <a:rPr lang="ru-RU" sz="2000" baseline="0"/>
              <a:t>в 2024 году</a:t>
            </a:r>
            <a:r>
              <a:rPr lang="en-US" sz="2000"/>
              <a:t>   </a:t>
            </a:r>
          </a:p>
        </c:rich>
      </c:tx>
      <c:layout>
        <c:manualLayout>
          <c:xMode val="edge"/>
          <c:yMode val="edge"/>
          <c:x val="0.15455723590106793"/>
          <c:y val="2.313354363827549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104111986001749E-2"/>
          <c:y val="9.3080470619406011E-2"/>
          <c:w val="0.67208610034856753"/>
          <c:h val="0.823953401723838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Ausländische Parteien in internationalen MKAS/ICAC-Schiedsverfahren (2020)</c:v>
                </c:pt>
              </c:strCache>
            </c:strRef>
          </c:tx>
          <c:explosion val="25"/>
          <c:dLbls>
            <c:dLbl>
              <c:idx val="4"/>
              <c:layout>
                <c:manualLayout>
                  <c:x val="-1.7513366384757461E-2"/>
                  <c:y val="-6.675608766569794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4.9993750781152351E-4"/>
                  <c:y val="-1.963238033731587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СНГ</c:v>
                </c:pt>
                <c:pt idx="1">
                  <c:v>Европа</c:v>
                </c:pt>
                <c:pt idx="2">
                  <c:v>Ближний Восток</c:v>
                </c:pt>
                <c:pt idx="3">
                  <c:v>Азия</c:v>
                </c:pt>
                <c:pt idx="4">
                  <c:v>Америка</c:v>
                </c:pt>
                <c:pt idx="5">
                  <c:v>Иное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31</c:v>
                </c:pt>
                <c:pt idx="1">
                  <c:v>28</c:v>
                </c:pt>
                <c:pt idx="2">
                  <c:v>19</c:v>
                </c:pt>
                <c:pt idx="3">
                  <c:v>18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201983085447649"/>
          <c:y val="0.10977205924969161"/>
          <c:w val="0.26287047452401785"/>
          <c:h val="0.80999064391399023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b="1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8694049717746248"/>
          <c:y val="8.3700681091931406E-2"/>
        </c:manualLayout>
      </c:layout>
      <c:overlay val="0"/>
      <c:txPr>
        <a:bodyPr/>
        <a:lstStyle/>
        <a:p>
          <a:pPr>
            <a:def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76026143845653"/>
          <c:y val="0.15281964904087869"/>
          <c:w val="0.80179036710805718"/>
          <c:h val="0.568695756968623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Истцы</c:v>
                </c:pt>
              </c:strCache>
            </c:strRef>
          </c:tx>
          <c:dPt>
            <c:idx val="0"/>
            <c:bubble3D val="0"/>
            <c:explosion val="6"/>
          </c:dPt>
          <c:dPt>
            <c:idx val="1"/>
            <c:bubble3D val="0"/>
            <c:explosion val="9"/>
          </c:dPt>
          <c:dLbls>
            <c:txPr>
              <a:bodyPr/>
              <a:lstStyle/>
              <a:p>
                <a:pPr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удовлетворены полностью</c:v>
                </c:pt>
                <c:pt idx="1">
                  <c:v>удовлетворены частично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"/>
          <c:y val="0.76550251478649267"/>
          <c:w val="0.92627155682911555"/>
          <c:h val="0.15509105391303038"/>
        </c:manualLayout>
      </c:layout>
      <c:overlay val="0"/>
      <c:txPr>
        <a:bodyPr/>
        <a:lstStyle/>
        <a:p>
          <a:pPr>
            <a:defRPr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1304032062281145"/>
          <c:y val="7.699378885334715E-2"/>
        </c:manualLayout>
      </c:layout>
      <c:overlay val="0"/>
      <c:txPr>
        <a:bodyPr/>
        <a:lstStyle/>
        <a:p>
          <a:pPr>
            <a:def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564392022285598E-2"/>
          <c:y val="0.15727929233075399"/>
          <c:w val="0.80314584387742927"/>
          <c:h val="0.516205744289009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Ответчики</c:v>
                </c:pt>
              </c:strCache>
            </c:strRef>
          </c:tx>
          <c:dPt>
            <c:idx val="1"/>
            <c:bubble3D val="0"/>
            <c:explosion val="16"/>
          </c:dPt>
          <c:dLbls>
            <c:txPr>
              <a:bodyPr/>
              <a:lstStyle/>
              <a:p>
                <a:pPr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удовлетворены полностью</c:v>
                </c:pt>
                <c:pt idx="1">
                  <c:v>удовлетворены частично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</c:v>
                </c:pt>
                <c:pt idx="1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"/>
          <c:y val="0.72454006932809045"/>
          <c:w val="0.90911837985079857"/>
          <c:h val="0.14794752836241015"/>
        </c:manualLayout>
      </c:layout>
      <c:overlay val="0"/>
      <c:txPr>
        <a:bodyPr/>
        <a:lstStyle/>
        <a:p>
          <a:pPr>
            <a:defRPr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8694049717746248"/>
          <c:y val="8.3700681091931406E-2"/>
        </c:manualLayout>
      </c:layout>
      <c:overlay val="0"/>
      <c:txPr>
        <a:bodyPr/>
        <a:lstStyle/>
        <a:p>
          <a:pPr>
            <a:def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76026143845653"/>
          <c:y val="0.15281964904087869"/>
          <c:w val="0.80179036710805718"/>
          <c:h val="0.568695756968623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Истцы</c:v>
                </c:pt>
              </c:strCache>
            </c:strRef>
          </c:tx>
          <c:dPt>
            <c:idx val="0"/>
            <c:bubble3D val="0"/>
            <c:explosion val="6"/>
          </c:dPt>
          <c:dPt>
            <c:idx val="1"/>
            <c:bubble3D val="0"/>
            <c:explosion val="9"/>
          </c:dPt>
          <c:dLbls>
            <c:txPr>
              <a:bodyPr/>
              <a:lstStyle/>
              <a:p>
                <a:pPr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удовлетворены полностью</c:v>
                </c:pt>
                <c:pt idx="1">
                  <c:v>удовлетворены частично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3.6864090572745589E-2"/>
          <c:y val="0.76251320474749507"/>
          <c:w val="0.89299433186668997"/>
          <c:h val="0.15509105391303038"/>
        </c:manualLayout>
      </c:layout>
      <c:overlay val="0"/>
      <c:txPr>
        <a:bodyPr/>
        <a:lstStyle/>
        <a:p>
          <a:pPr>
            <a:defRPr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1304032062281145"/>
          <c:y val="7.699378885334715E-2"/>
        </c:manualLayout>
      </c:layout>
      <c:overlay val="0"/>
      <c:txPr>
        <a:bodyPr/>
        <a:lstStyle/>
        <a:p>
          <a:pPr>
            <a:def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564392022285598E-2"/>
          <c:y val="0.15727929233075399"/>
          <c:w val="0.80314584387742927"/>
          <c:h val="0.516205744289009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Ответчики</c:v>
                </c:pt>
              </c:strCache>
            </c:strRef>
          </c:tx>
          <c:dPt>
            <c:idx val="1"/>
            <c:bubble3D val="0"/>
            <c:explosion val="16"/>
          </c:dPt>
          <c:dPt>
            <c:idx val="2"/>
            <c:bubble3D val="0"/>
            <c:explosion val="9"/>
          </c:dPt>
          <c:dLbls>
            <c:txPr>
              <a:bodyPr/>
              <a:lstStyle/>
              <a:p>
                <a:pPr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удовлетворены полностью</c:v>
                </c:pt>
                <c:pt idx="1">
                  <c:v>удовлетворены частично</c:v>
                </c:pt>
                <c:pt idx="2">
                  <c:v>отказано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</c:v>
                </c:pt>
                <c:pt idx="1">
                  <c:v>6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3.5642387471350921E-2"/>
          <c:y val="0.72454006932809056"/>
          <c:w val="0.94504545791208394"/>
          <c:h val="0.22406000890065261"/>
        </c:manualLayout>
      </c:layout>
      <c:overlay val="0"/>
      <c:txPr>
        <a:bodyPr/>
        <a:lstStyle/>
        <a:p>
          <a:pPr>
            <a:defRPr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800" b="1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8457959086772447E-2"/>
          <c:y val="8.6661591772327559E-2"/>
          <c:w val="0.94154204325304114"/>
          <c:h val="0.850868738580822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дел в отделениях МКАС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4"/>
              <c:layout/>
              <c:tx>
                <c:rich>
                  <a:bodyPr/>
                  <a:lstStyle/>
                  <a:p>
                    <a:pPr>
                      <a:defRPr i="1"/>
                    </a:pPr>
                    <a:r>
                      <a:rPr lang="en-US" i="0" dirty="0"/>
                      <a:t>173</a:t>
                    </a:r>
                  </a:p>
                </c:rich>
              </c:tx>
              <c:spPr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17</c:v>
                </c:pt>
                <c:pt idx="1">
                  <c:v>33</c:v>
                </c:pt>
                <c:pt idx="2">
                  <c:v>86</c:v>
                </c:pt>
                <c:pt idx="3">
                  <c:v>123</c:v>
                </c:pt>
                <c:pt idx="4">
                  <c:v>173</c:v>
                </c:pt>
                <c:pt idx="5">
                  <c:v>115</c:v>
                </c:pt>
                <c:pt idx="6">
                  <c:v>107</c:v>
                </c:pt>
                <c:pt idx="7">
                  <c:v>169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3166720"/>
        <c:axId val="123168256"/>
      </c:barChart>
      <c:catAx>
        <c:axId val="123166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3168256"/>
        <c:crosses val="autoZero"/>
        <c:auto val="1"/>
        <c:lblAlgn val="ctr"/>
        <c:lblOffset val="100"/>
        <c:noMultiLvlLbl val="0"/>
      </c:catAx>
      <c:valAx>
        <c:axId val="123168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166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Trebuchet MS" panose="020B060302020202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/>
              <a:t>Предметы споров по </a:t>
            </a:r>
            <a:r>
              <a:rPr lang="ru-RU" sz="2000" b="1" i="0" u="none" strike="noStrike" baseline="0">
                <a:effectLst/>
              </a:rPr>
              <a:t>внутренним</a:t>
            </a:r>
            <a:r>
              <a:rPr lang="ru-RU" sz="2000" baseline="0"/>
              <a:t> </a:t>
            </a:r>
            <a:r>
              <a:rPr lang="ru-RU" sz="2000"/>
              <a:t>делам МКАС</a:t>
            </a:r>
            <a:r>
              <a:rPr lang="ru-RU" sz="2000" baseline="0"/>
              <a:t> в 2024 году</a:t>
            </a:r>
            <a:endParaRPr lang="en-US" sz="2000"/>
          </a:p>
        </c:rich>
      </c:tx>
      <c:layout>
        <c:manualLayout>
          <c:xMode val="edge"/>
          <c:yMode val="edge"/>
          <c:x val="0.14447260759071784"/>
          <c:y val="2.290950744558991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106035107546029E-2"/>
          <c:y val="0.14834883030925483"/>
          <c:w val="0.71322530499138259"/>
          <c:h val="0.817940340066187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Gegenstand von internationalen MKAS/ICAC-Schiedsverfahren (2021)</c:v>
                </c:pt>
              </c:strCache>
            </c:strRef>
          </c:tx>
          <c:explosion val="25"/>
          <c:dLbls>
            <c:dLbl>
              <c:idx val="2"/>
              <c:layout>
                <c:manualLayout>
                  <c:x val="5.5227698537164631E-2"/>
                  <c:y val="-7.253525952203428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8.052160146648335E-3"/>
                  <c:y val="-2.24747679735909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2.6528072879778916E-2"/>
                  <c:y val="-2.116261240540808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5.9728867224930218E-2"/>
                  <c:y val="-5.872951448079299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Поставка</c:v>
                </c:pt>
                <c:pt idx="1">
                  <c:v>Услуги и работы</c:v>
                </c:pt>
                <c:pt idx="2">
                  <c:v>Лизинг</c:v>
                </c:pt>
                <c:pt idx="3">
                  <c:v>Подряд</c:v>
                </c:pt>
                <c:pt idx="4">
                  <c:v>Другое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64</c:v>
                </c:pt>
                <c:pt idx="1">
                  <c:v>24</c:v>
                </c:pt>
                <c:pt idx="2">
                  <c:v>22</c:v>
                </c:pt>
                <c:pt idx="3">
                  <c:v>16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283971477814198"/>
          <c:y val="0.15979915554034005"/>
          <c:w val="0.31471626109138851"/>
          <c:h val="0.78791500627638933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34E2E-1326-4CF5-9EFF-D3D223E0F0FD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0EBCC-7985-4413-AC84-4FBD7EDB13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825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74383-F5CC-4912-995F-4C6FACC21747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718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cs.cntd.ru/document/407064894#64U0IK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08505" cy="6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1000"/>
                    </a14:imgEffect>
                    <a14:imgEffect>
                      <a14:colorTemperature colorTemp="5125"/>
                    </a14:imgEffect>
                    <a14:imgEffect>
                      <a14:saturation sat="90000"/>
                    </a14:imgEffect>
                    <a14:imgEffect>
                      <a14:brightnessContrast bright="-18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" y="478614"/>
            <a:ext cx="9052178" cy="61094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10928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ТОРГОВО-ПРОМЫШЛЕННАЯ ПАЛАТА РОССИЙСКОЙ ФЕДЕРАЦИИ</a:t>
            </a:r>
            <a:endParaRPr lang="ru-RU" b="1" spc="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5733256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Волгоград, </a:t>
            </a:r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  <a:endParaRPr lang="ru-RU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1220755"/>
            <a:ext cx="89289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spc="1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МКАС </a:t>
            </a:r>
            <a:r>
              <a:rPr lang="ru-RU" sz="24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ТПП </a:t>
            </a:r>
            <a:r>
              <a:rPr lang="ru-RU" sz="24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РФ.</a:t>
            </a:r>
          </a:p>
          <a:p>
            <a:pPr algn="ctr"/>
            <a:r>
              <a:rPr lang="ru-RU" sz="24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Международный опыт.</a:t>
            </a:r>
            <a:r>
              <a:rPr lang="ru-RU" sz="24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4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разрешения внутрироссийских споров.</a:t>
            </a:r>
            <a:r>
              <a:rPr lang="ru-RU" sz="24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spc="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400" b="1" spc="1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400" b="1" spc="1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Подшибякин Дмитрий Николаевич</a:t>
            </a:r>
            <a:r>
              <a:rPr lang="en-US" sz="24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spc="1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spc="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Директор Центра арбитража </a:t>
            </a:r>
          </a:p>
          <a:p>
            <a:pPr algn="ctr"/>
            <a:r>
              <a:rPr lang="ru-RU" sz="24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посредничества ТПП РФ,</a:t>
            </a:r>
          </a:p>
          <a:p>
            <a:pPr algn="ctr"/>
            <a:r>
              <a:rPr lang="ru-RU" sz="24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 Президиума МКАС </a:t>
            </a:r>
            <a:br>
              <a:rPr lang="ru-RU" sz="24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spc="1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30608"/>
            <a:ext cx="9144000" cy="12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75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" y="8100"/>
            <a:ext cx="9143664" cy="169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5354"/>
            <a:ext cx="9144000" cy="12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20" y="436545"/>
            <a:ext cx="8929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 исполнении решений МКАС за рубежом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501" y="2276872"/>
            <a:ext cx="89649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200" b="1" dirty="0" smtClean="0">
              <a:solidFill>
                <a:prstClr val="black">
                  <a:lumMod val="65000"/>
                  <a:lumOff val="35000"/>
                </a:prstClr>
              </a:solidFill>
              <a:latin typeface="Trebuchet MS" pitchFamily="34" charset="0"/>
              <a:cs typeface="Times New Roman" pitchFamily="18" charset="0"/>
            </a:endParaRPr>
          </a:p>
          <a:p>
            <a:pPr marL="285750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  <a:p>
            <a:pPr algn="just">
              <a:buClr>
                <a:schemeClr val="tx2">
                  <a:lumMod val="75000"/>
                </a:schemeClr>
              </a:buClr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Р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ешения МКАС исполняются в более чем 170 странах – участницах Нью-Йоркской конвенции 1958 года </a:t>
            </a:r>
            <a:b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</a:b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«О признании и приведении в исполнение иностранных арбитражных решений»</a:t>
            </a:r>
          </a:p>
          <a:p>
            <a:pPr marL="285750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400" b="1" dirty="0">
              <a:solidFill>
                <a:prstClr val="black">
                  <a:lumMod val="65000"/>
                  <a:lumOff val="3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400" b="1" dirty="0">
              <a:solidFill>
                <a:prstClr val="black">
                  <a:lumMod val="65000"/>
                  <a:lumOff val="3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3868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12576" y="1388242"/>
            <a:ext cx="8929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501" y="1772287"/>
            <a:ext cx="896499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200" b="1" dirty="0" smtClean="0">
              <a:solidFill>
                <a:prstClr val="black">
                  <a:lumMod val="65000"/>
                  <a:lumOff val="35000"/>
                </a:prstClr>
              </a:solidFill>
              <a:latin typeface="Trebuchet MS" pitchFamily="34" charset="0"/>
              <a:cs typeface="Times New Roman" pitchFamily="18" charset="0"/>
            </a:endParaRPr>
          </a:p>
          <a:p>
            <a:pPr marL="285750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200" b="1" dirty="0" smtClean="0">
              <a:solidFill>
                <a:prstClr val="black">
                  <a:lumMod val="65000"/>
                  <a:lumOff val="35000"/>
                </a:prstClr>
              </a:solidFill>
              <a:latin typeface="Trebuchet MS" pitchFamily="34" charset="0"/>
              <a:cs typeface="Times New Roman" pitchFamily="18" charset="0"/>
            </a:endParaRPr>
          </a:p>
          <a:p>
            <a:pPr marL="285750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200" b="1" dirty="0">
              <a:solidFill>
                <a:prstClr val="black">
                  <a:lumMod val="65000"/>
                  <a:lumOff val="35000"/>
                </a:prstClr>
              </a:solidFill>
              <a:latin typeface="Trebuchet MS" pitchFamily="34" charset="0"/>
              <a:cs typeface="Times New Roman" pitchFamily="18" charset="0"/>
            </a:endParaRPr>
          </a:p>
          <a:p>
            <a:pPr marL="285750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200" b="1" dirty="0">
              <a:solidFill>
                <a:prstClr val="black">
                  <a:lumMod val="65000"/>
                  <a:lumOff val="35000"/>
                </a:prstClr>
              </a:solidFill>
              <a:latin typeface="Trebuchet MS" pitchFamily="34" charset="0"/>
              <a:cs typeface="Times New Roman" pitchFamily="18" charset="0"/>
            </a:endParaRPr>
          </a:p>
          <a:p>
            <a:pPr marL="285750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200" b="1" dirty="0" smtClean="0">
              <a:solidFill>
                <a:prstClr val="black">
                  <a:lumMod val="65000"/>
                  <a:lumOff val="35000"/>
                </a:prstClr>
              </a:solidFill>
              <a:latin typeface="Trebuchet MS" pitchFamily="34" charset="0"/>
              <a:cs typeface="Times New Roman" pitchFamily="18" charset="0"/>
            </a:endParaRPr>
          </a:p>
          <a:p>
            <a:pPr algn="just">
              <a:buClr>
                <a:schemeClr val="tx2">
                  <a:lumMod val="75000"/>
                </a:schemeClr>
              </a:buClr>
            </a:pPr>
            <a:r>
              <a:rPr lang="ru-RU" altLang="ru-RU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b="1" dirty="0">
              <a:solidFill>
                <a:prstClr val="black">
                  <a:lumMod val="65000"/>
                  <a:lumOff val="3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400" b="1" dirty="0">
              <a:solidFill>
                <a:prstClr val="black">
                  <a:lumMod val="65000"/>
                  <a:lumOff val="3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"/>
            <a:ext cx="4758582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442798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212745">
                  <a:lumMod val="75000"/>
                </a:srgbClr>
              </a:buClr>
            </a:pPr>
            <a:endParaRPr lang="ru-RU" altLang="ru-RU" b="1" dirty="0" smtClean="0">
              <a:solidFill>
                <a:prstClr val="black">
                  <a:lumMod val="65000"/>
                  <a:lumOff val="35000"/>
                </a:prstClr>
              </a:solidFill>
              <a:latin typeface="Trebuchet MS" pitchFamily="34" charset="0"/>
              <a:cs typeface="Times New Roman" pitchFamily="18" charset="0"/>
            </a:endParaRPr>
          </a:p>
          <a:p>
            <a:pPr lvl="0" algn="just">
              <a:buClr>
                <a:srgbClr val="212745">
                  <a:lumMod val="75000"/>
                </a:srgbClr>
              </a:buClr>
            </a:pPr>
            <a:endParaRPr lang="ru-RU" altLang="ru-RU" b="1" dirty="0">
              <a:solidFill>
                <a:prstClr val="black">
                  <a:lumMod val="65000"/>
                  <a:lumOff val="35000"/>
                </a:prstClr>
              </a:solidFill>
              <a:latin typeface="Trebuchet MS" pitchFamily="34" charset="0"/>
              <a:cs typeface="Times New Roman" pitchFamily="18" charset="0"/>
            </a:endParaRPr>
          </a:p>
          <a:p>
            <a:pPr lvl="0" algn="just">
              <a:buClr>
                <a:srgbClr val="212745">
                  <a:lumMod val="75000"/>
                </a:srgbClr>
              </a:buClr>
            </a:pPr>
            <a:endParaRPr lang="ru-RU" altLang="ru-RU" b="1" dirty="0" smtClean="0">
              <a:solidFill>
                <a:prstClr val="black">
                  <a:lumMod val="65000"/>
                  <a:lumOff val="35000"/>
                </a:prstClr>
              </a:solidFill>
              <a:latin typeface="Trebuchet MS" pitchFamily="34" charset="0"/>
              <a:cs typeface="Times New Roman" pitchFamily="18" charset="0"/>
            </a:endParaRPr>
          </a:p>
          <a:p>
            <a:pPr lvl="0" algn="just">
              <a:buClr>
                <a:srgbClr val="212745">
                  <a:lumMod val="75000"/>
                </a:srgbClr>
              </a:buClr>
            </a:pPr>
            <a:endParaRPr lang="ru-RU" altLang="ru-RU" b="1" dirty="0">
              <a:solidFill>
                <a:prstClr val="black">
                  <a:lumMod val="65000"/>
                  <a:lumOff val="35000"/>
                </a:prstClr>
              </a:solidFill>
              <a:latin typeface="Trebuchet MS" pitchFamily="34" charset="0"/>
              <a:cs typeface="Times New Roman" pitchFamily="18" charset="0"/>
            </a:endParaRPr>
          </a:p>
          <a:p>
            <a:pPr lvl="0" algn="just">
              <a:buClr>
                <a:srgbClr val="212745">
                  <a:lumMod val="75000"/>
                </a:srgbClr>
              </a:buClr>
            </a:pPr>
            <a:endParaRPr lang="ru-RU" altLang="ru-RU" b="1" dirty="0" smtClean="0">
              <a:solidFill>
                <a:prstClr val="black">
                  <a:lumMod val="65000"/>
                  <a:lumOff val="35000"/>
                </a:prstClr>
              </a:solidFill>
              <a:latin typeface="Trebuchet MS" pitchFamily="34" charset="0"/>
              <a:cs typeface="Times New Roman" pitchFamily="18" charset="0"/>
            </a:endParaRPr>
          </a:p>
          <a:p>
            <a:pPr lvl="0" algn="just">
              <a:buClr>
                <a:srgbClr val="212745">
                  <a:lumMod val="75000"/>
                </a:srgbClr>
              </a:buClr>
            </a:pPr>
            <a:endParaRPr lang="ru-RU" altLang="ru-RU" b="1" dirty="0">
              <a:solidFill>
                <a:prstClr val="black">
                  <a:lumMod val="65000"/>
                  <a:lumOff val="35000"/>
                </a:prstClr>
              </a:solidFill>
              <a:latin typeface="Trebuchet MS" pitchFamily="34" charset="0"/>
              <a:cs typeface="Times New Roman" pitchFamily="18" charset="0"/>
            </a:endParaRPr>
          </a:p>
          <a:p>
            <a:pPr lvl="0" algn="just">
              <a:buClr>
                <a:srgbClr val="212745">
                  <a:lumMod val="75000"/>
                </a:srgbClr>
              </a:buClr>
            </a:pPr>
            <a:endParaRPr lang="ru-RU" altLang="ru-RU" sz="2200" b="1" dirty="0" smtClean="0">
              <a:solidFill>
                <a:prstClr val="black">
                  <a:lumMod val="65000"/>
                  <a:lumOff val="35000"/>
                </a:prstClr>
              </a:solidFill>
              <a:latin typeface="Trebuchet MS" pitchFamily="34" charset="0"/>
              <a:cs typeface="Times New Roman" pitchFamily="18" charset="0"/>
            </a:endParaRPr>
          </a:p>
          <a:p>
            <a:pPr lvl="0" algn="just">
              <a:buClr>
                <a:srgbClr val="212745">
                  <a:lumMod val="75000"/>
                </a:srgbClr>
              </a:buClr>
            </a:pP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23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января 2024 г. решение МКАС признано и приведено в исполнение Высшим судом юстиции Онтарио, 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Канада </a:t>
            </a:r>
            <a:r>
              <a:rPr lang="en-US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/>
            </a:r>
            <a:br>
              <a:rPr lang="en-US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</a:br>
            <a:endParaRPr lang="ru-RU" alt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  <a:p>
            <a:pPr lvl="0" algn="just">
              <a:buClr>
                <a:srgbClr val="212745">
                  <a:lumMod val="75000"/>
                </a:srgbClr>
              </a:buClr>
            </a:pP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Суд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не выявил нарушений в ходе арбитража и удовлетворил заявление российской 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компании</a:t>
            </a:r>
            <a:endParaRPr lang="ru-RU" alt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09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271" y="8801"/>
            <a:ext cx="453472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200" b="1" dirty="0">
              <a:solidFill>
                <a:prstClr val="black">
                  <a:lumMod val="65000"/>
                  <a:lumOff val="35000"/>
                </a:prstClr>
              </a:solidFill>
              <a:latin typeface="Trebuchet MS" pitchFamily="34" charset="0"/>
              <a:cs typeface="Times New Roman" pitchFamily="18" charset="0"/>
            </a:endParaRPr>
          </a:p>
          <a:p>
            <a:pPr algn="just">
              <a:buClr>
                <a:schemeClr val="tx2">
                  <a:lumMod val="75000"/>
                </a:schemeClr>
              </a:buClr>
            </a:pPr>
            <a:endParaRPr lang="ru-RU" altLang="ru-RU" sz="2200" b="1" dirty="0" smtClean="0">
              <a:solidFill>
                <a:prstClr val="black">
                  <a:lumMod val="65000"/>
                  <a:lumOff val="35000"/>
                </a:prstClr>
              </a:solidFill>
              <a:latin typeface="Trebuchet MS" pitchFamily="34" charset="0"/>
              <a:cs typeface="Times New Roman" pitchFamily="18" charset="0"/>
            </a:endParaRPr>
          </a:p>
          <a:p>
            <a:pPr algn="just">
              <a:buClr>
                <a:schemeClr val="tx2">
                  <a:lumMod val="75000"/>
                </a:schemeClr>
              </a:buClr>
            </a:pPr>
            <a:endParaRPr lang="ru-RU" altLang="ru-RU" sz="2200" b="1" dirty="0">
              <a:solidFill>
                <a:prstClr val="black">
                  <a:lumMod val="65000"/>
                  <a:lumOff val="35000"/>
                </a:prstClr>
              </a:solidFill>
              <a:latin typeface="Trebuchet MS" pitchFamily="34" charset="0"/>
              <a:cs typeface="Times New Roman" pitchFamily="18" charset="0"/>
            </a:endParaRPr>
          </a:p>
          <a:p>
            <a:pPr algn="just">
              <a:buClr>
                <a:schemeClr val="tx2">
                  <a:lumMod val="75000"/>
                </a:schemeClr>
              </a:buClr>
            </a:pPr>
            <a:endParaRPr lang="ru-RU" altLang="ru-RU" sz="2200" b="1" dirty="0" smtClean="0">
              <a:solidFill>
                <a:prstClr val="black">
                  <a:lumMod val="65000"/>
                  <a:lumOff val="35000"/>
                </a:prstClr>
              </a:solidFill>
              <a:latin typeface="Trebuchet MS" pitchFamily="34" charset="0"/>
              <a:cs typeface="Times New Roman" pitchFamily="18" charset="0"/>
            </a:endParaRPr>
          </a:p>
          <a:p>
            <a:pPr algn="just">
              <a:buClr>
                <a:schemeClr val="tx2">
                  <a:lumMod val="75000"/>
                </a:schemeClr>
              </a:buClr>
            </a:pPr>
            <a:endParaRPr lang="ru-RU" altLang="ru-RU" sz="2200" b="1" dirty="0">
              <a:solidFill>
                <a:prstClr val="black">
                  <a:lumMod val="65000"/>
                  <a:lumOff val="35000"/>
                </a:prstClr>
              </a:solidFill>
              <a:latin typeface="Trebuchet MS" pitchFamily="34" charset="0"/>
              <a:cs typeface="Times New Roman" pitchFamily="18" charset="0"/>
            </a:endParaRPr>
          </a:p>
          <a:p>
            <a:pPr algn="just">
              <a:buClr>
                <a:schemeClr val="tx2">
                  <a:lumMod val="75000"/>
                </a:schemeClr>
              </a:buClr>
            </a:pPr>
            <a:endParaRPr lang="ru-RU" alt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  <a:p>
            <a:pPr algn="just">
              <a:buClr>
                <a:schemeClr val="tx2">
                  <a:lumMod val="75000"/>
                </a:schemeClr>
              </a:buClr>
            </a:pP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25 сентября 2023 г. решение МКАС признано и приведено в исполнение Апелляционным судом города </a:t>
            </a:r>
            <a:r>
              <a:rPr lang="ru-RU" alt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Брешиа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,</a:t>
            </a:r>
            <a:r>
              <a:rPr lang="en-US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 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Италия</a:t>
            </a:r>
          </a:p>
          <a:p>
            <a:pPr algn="just">
              <a:buClr>
                <a:schemeClr val="tx2">
                  <a:lumMod val="75000"/>
                </a:schemeClr>
              </a:buClr>
            </a:pP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 </a:t>
            </a:r>
            <a:b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</a:b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Суд сослался на Нью-Йоркскую конвенцию 1958 года и указал на то, что разбирательство во МКАС не подпадает под Регламент ЕС № 2022/1269</a:t>
            </a:r>
          </a:p>
          <a:p>
            <a:pPr algn="just">
              <a:buClr>
                <a:schemeClr val="tx2">
                  <a:lumMod val="75000"/>
                </a:schemeClr>
              </a:buClr>
            </a:pPr>
            <a:r>
              <a:rPr lang="ru-RU" altLang="ru-RU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b="1" dirty="0">
              <a:solidFill>
                <a:prstClr val="black">
                  <a:lumMod val="65000"/>
                  <a:lumOff val="3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400" b="1" dirty="0">
              <a:solidFill>
                <a:prstClr val="black">
                  <a:lumMod val="65000"/>
                  <a:lumOff val="3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0304"/>
            <a:ext cx="4572002" cy="686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10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4524"/>
            <a:ext cx="9144000" cy="84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98412" y="6381328"/>
            <a:ext cx="2133600" cy="365125"/>
          </a:xfrm>
        </p:spPr>
        <p:txBody>
          <a:bodyPr/>
          <a:lstStyle/>
          <a:p>
            <a:pPr>
              <a:defRPr/>
            </a:pPr>
            <a:fld id="{230E4767-4C11-490A-B7F9-3E2495C248B8}" type="slidenum">
              <a:rPr lang="en-US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alt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003" y="125651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екомендации участникам ВЭД</a:t>
            </a:r>
            <a:endParaRPr lang="ru-RU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3771" y="1340768"/>
            <a:ext cx="864096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пункта 12 перечня поручений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РФ В.В. Путина от 29.10.2024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Пр-2217ГС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итогам расширенного заседания Президиума Государственного Совета РФ 25 сентября 2024 г.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ТПП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России разработаны рекомендации для хозяйствующих субъектов,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осуществляющих внешнеэкономическую деятельность, по включению в контракты оговорки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определении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МКАС при ТПП РФ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качестве арбитражного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органа.</a:t>
            </a:r>
          </a:p>
          <a:p>
            <a:pPr algn="just"/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516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5349"/>
            <a:ext cx="9144000" cy="12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5"/>
            <a:ext cx="9143999" cy="84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6003" y="125646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 МКАС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ТПП РФ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364186187"/>
              </p:ext>
            </p:extLst>
          </p:nvPr>
        </p:nvGraphicFramePr>
        <p:xfrm>
          <a:off x="323528" y="2204864"/>
          <a:ext cx="381642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16264331"/>
              </p:ext>
            </p:extLst>
          </p:nvPr>
        </p:nvGraphicFramePr>
        <p:xfrm>
          <a:off x="4932040" y="2143746"/>
          <a:ext cx="3888432" cy="4453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1620526"/>
            <a:ext cx="3542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Компании из Китая</a:t>
            </a:r>
            <a:endParaRPr lang="ru-RU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196752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Степень удовлетворения исковых требований 2022-2024</a:t>
            </a:r>
            <a:endParaRPr lang="ru-RU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008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5349"/>
            <a:ext cx="9144000" cy="12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5"/>
            <a:ext cx="9143999" cy="84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6003" y="125646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 МКАС </a:t>
            </a:r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ТПП РФ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174284461"/>
              </p:ext>
            </p:extLst>
          </p:nvPr>
        </p:nvGraphicFramePr>
        <p:xfrm>
          <a:off x="323528" y="2204864"/>
          <a:ext cx="381642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35722653"/>
              </p:ext>
            </p:extLst>
          </p:nvPr>
        </p:nvGraphicFramePr>
        <p:xfrm>
          <a:off x="4932040" y="2143746"/>
          <a:ext cx="3888432" cy="4453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1620526"/>
            <a:ext cx="4581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Компании из Белоруссии</a:t>
            </a:r>
            <a:endParaRPr lang="ru-RU" sz="28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196752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Степень удовлетворения исковых требований 2022-2024</a:t>
            </a:r>
            <a:endParaRPr lang="ru-RU" sz="20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77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16" y="-34520"/>
            <a:ext cx="9108505" cy="84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003" y="125646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Региональные отделения </a:t>
            </a:r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МКАС при ТПП РФ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908720"/>
            <a:ext cx="890037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cs typeface="Times New Roman" pitchFamily="18" charset="0"/>
              </a:rPr>
              <a:t>Отделения МКАС образованы</a:t>
            </a:r>
            <a:r>
              <a:rPr lang="en-US" sz="32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prstClr val="black"/>
                </a:solidFill>
                <a:cs typeface="Times New Roman" pitchFamily="18" charset="0"/>
              </a:rPr>
              <a:t>в </a:t>
            </a:r>
            <a:br>
              <a:rPr lang="ru-RU" sz="3200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ru-RU" sz="3200" dirty="0" smtClean="0">
                <a:solidFill>
                  <a:prstClr val="black"/>
                </a:solidFill>
                <a:cs typeface="Times New Roman" pitchFamily="18" charset="0"/>
              </a:rPr>
              <a:t>27 регионах России:</a:t>
            </a:r>
          </a:p>
          <a:p>
            <a:endParaRPr lang="ru-RU" sz="32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ru-RU" sz="3200" dirty="0" smtClean="0">
                <a:solidFill>
                  <a:prstClr val="black"/>
                </a:solidFill>
                <a:cs typeface="Times New Roman" pitchFamily="18" charset="0"/>
              </a:rPr>
              <a:t>Архангельске</a:t>
            </a:r>
            <a:r>
              <a:rPr lang="ru-RU" sz="3200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ru-RU" sz="3200" dirty="0" smtClean="0">
                <a:solidFill>
                  <a:prstClr val="black"/>
                </a:solidFill>
                <a:cs typeface="Times New Roman" pitchFamily="18" charset="0"/>
              </a:rPr>
              <a:t>Астрахани, Владивостоке</a:t>
            </a:r>
            <a:r>
              <a:rPr lang="ru-RU" sz="3200" dirty="0">
                <a:solidFill>
                  <a:prstClr val="black"/>
                </a:solidFill>
                <a:cs typeface="Times New Roman" pitchFamily="18" charset="0"/>
              </a:rPr>
              <a:t>, Волгограде, Воронеже</a:t>
            </a:r>
            <a:r>
              <a:rPr lang="ru-RU" sz="3200" dirty="0" smtClean="0">
                <a:solidFill>
                  <a:prstClr val="black"/>
                </a:solidFill>
                <a:cs typeface="Times New Roman" pitchFamily="18" charset="0"/>
              </a:rPr>
              <a:t>, Екатеринбурге, </a:t>
            </a:r>
            <a:r>
              <a:rPr lang="ru-RU" sz="3200" dirty="0">
                <a:solidFill>
                  <a:prstClr val="black"/>
                </a:solidFill>
                <a:cs typeface="Times New Roman" pitchFamily="18" charset="0"/>
              </a:rPr>
              <a:t>Иркутске, Казани, Краснодаре, Красноярске, </a:t>
            </a:r>
            <a:r>
              <a:rPr lang="ru-RU" sz="3200" dirty="0" smtClean="0">
                <a:solidFill>
                  <a:prstClr val="black"/>
                </a:solidFill>
                <a:cs typeface="Times New Roman" pitchFamily="18" charset="0"/>
              </a:rPr>
              <a:t>Курске, </a:t>
            </a:r>
            <a:r>
              <a:rPr lang="ru-RU" sz="3200" dirty="0">
                <a:solidFill>
                  <a:prstClr val="black"/>
                </a:solidFill>
                <a:cs typeface="Times New Roman" pitchFamily="18" charset="0"/>
              </a:rPr>
              <a:t>Московской области, Нижнем Новгороде, Перми, Ростове-на-Дону, </a:t>
            </a:r>
            <a:r>
              <a:rPr lang="ru-RU" sz="3200" dirty="0" smtClean="0">
                <a:solidFill>
                  <a:prstClr val="black"/>
                </a:solidFill>
                <a:cs typeface="Times New Roman" pitchFamily="18" charset="0"/>
              </a:rPr>
              <a:t>Рязани, Самаре, Санкт-Петербурге</a:t>
            </a:r>
            <a:r>
              <a:rPr lang="ru-RU" sz="3200" dirty="0">
                <a:solidFill>
                  <a:prstClr val="black"/>
                </a:solidFill>
                <a:cs typeface="Times New Roman" pitchFamily="18" charset="0"/>
              </a:rPr>
              <a:t>, Саратове, Смоленске, Ставрополе, Твери, Туле, Тюмени, Ульяновске, </a:t>
            </a:r>
            <a:r>
              <a:rPr lang="ru-RU" sz="3200" dirty="0" smtClean="0">
                <a:solidFill>
                  <a:prstClr val="black"/>
                </a:solidFill>
                <a:cs typeface="Times New Roman" pitchFamily="18" charset="0"/>
              </a:rPr>
              <a:t>Уфе, Челябинске </a:t>
            </a:r>
            <a:endParaRPr lang="ru-RU" sz="3200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2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5349"/>
            <a:ext cx="9144000" cy="12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5"/>
            <a:ext cx="9143999" cy="84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6003" y="125646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 МКАС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ТПП РФ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28722910"/>
              </p:ext>
            </p:extLst>
          </p:nvPr>
        </p:nvGraphicFramePr>
        <p:xfrm>
          <a:off x="61912" y="843564"/>
          <a:ext cx="9020175" cy="5800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42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5349"/>
            <a:ext cx="9144000" cy="12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5"/>
            <a:ext cx="9143999" cy="84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6003" y="125646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 МКАС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ТПП РФ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45310919"/>
              </p:ext>
            </p:extLst>
          </p:nvPr>
        </p:nvGraphicFramePr>
        <p:xfrm>
          <a:off x="-28575" y="843564"/>
          <a:ext cx="9201150" cy="5781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7640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5349"/>
            <a:ext cx="9144000" cy="12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5"/>
            <a:ext cx="9143999" cy="84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6003" y="125646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 МКАС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ТПП РФ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41584394"/>
              </p:ext>
            </p:extLst>
          </p:nvPr>
        </p:nvGraphicFramePr>
        <p:xfrm>
          <a:off x="-38100" y="980728"/>
          <a:ext cx="9220200" cy="5501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4235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1940411"/>
            <a:ext cx="8441553" cy="487152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sz="2200" dirty="0" smtClean="0">
              <a:solidFill>
                <a:schemeClr val="bg2">
                  <a:lumMod val="25000"/>
                </a:schemeClr>
              </a:solidFill>
              <a:latin typeface="Trebuchet MS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anose="02020603050405020304" pitchFamily="18" charset="0"/>
              </a:rPr>
              <a:t>Закон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anose="02020603050405020304" pitchFamily="18" charset="0"/>
              </a:rPr>
              <a:t>РФ 07.07.1993г. № 5338-1 «О международном коммерческом арбитраже» 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anose="02020603050405020304" pitchFamily="18" charset="0"/>
              </a:rPr>
              <a:t>Приложения I и II к Закону РФ «О международном коммерческом арбитраже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anose="02020603050405020304" pitchFamily="18" charset="0"/>
              </a:rPr>
              <a:t>»</a:t>
            </a:r>
          </a:p>
          <a:p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anose="02020603050405020304" pitchFamily="18" charset="0"/>
              </a:rPr>
              <a:t>Федеральный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anose="02020603050405020304" pitchFamily="18" charset="0"/>
              </a:rPr>
              <a:t>закон от 29.12.2015 № 382-ФЗ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anose="02020603050405020304" pitchFamily="18" charset="0"/>
              </a:rPr>
              <a:t>Об арбитраже (третейском разбирательстве) в Российской Федерации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anose="02020603050405020304" pitchFamily="18" charset="0"/>
              </a:rPr>
              <a:t>»</a:t>
            </a:r>
          </a:p>
          <a:p>
            <a:endParaRPr lang="ru-RU" sz="2400" dirty="0">
              <a:solidFill>
                <a:schemeClr val="bg2">
                  <a:lumMod val="25000"/>
                </a:schemeClr>
              </a:solidFill>
              <a:latin typeface="Trebuchet MS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400" dirty="0">
              <a:latin typeface="Trebuchet MS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" y="8099"/>
            <a:ext cx="9108505" cy="194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4342" y="518416"/>
            <a:ext cx="8375084" cy="494185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7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Законодательство </a:t>
            </a:r>
            <a:r>
              <a:rPr lang="ru-RU" sz="27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РФ об арбитраже</a:t>
            </a:r>
            <a:endParaRPr lang="ru-RU" sz="2700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75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" y="8100"/>
            <a:ext cx="9143664" cy="169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5354"/>
            <a:ext cx="9144000" cy="12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20" y="436545"/>
            <a:ext cx="8929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Преимущества рассмотрения споров в </a:t>
            </a:r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МКАС при ТПП РФ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501" y="1772287"/>
            <a:ext cx="896499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212745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ru-RU" altLang="ru-RU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рекомендованные </a:t>
            </a:r>
            <a:r>
              <a:rPr lang="ru-RU" altLang="ru-RU" sz="220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списки арбитров МКАС включают более 300 ведущих российских и зарубежных специалистов в области </a:t>
            </a:r>
            <a:r>
              <a:rPr lang="ru-RU" altLang="ru-RU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права </a:t>
            </a:r>
          </a:p>
          <a:p>
            <a:pPr marL="285750" indent="-285750" algn="just">
              <a:buClr>
                <a:srgbClr val="212745">
                  <a:lumMod val="75000"/>
                </a:srgbClr>
              </a:buClr>
              <a:buFont typeface="Wingdings" panose="05000000000000000000" pitchFamily="2" charset="2"/>
              <a:buChar char="§"/>
            </a:pPr>
            <a:endParaRPr lang="ru-RU" altLang="ru-RU" sz="2200" b="1" dirty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  <a:p>
            <a:pPr marL="285750" indent="-285750" algn="just">
              <a:buClr>
                <a:srgbClr val="212745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ru-RU" altLang="ru-RU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стороны </a:t>
            </a:r>
            <a:r>
              <a:rPr lang="ru-RU" altLang="ru-RU" sz="220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вправе избрать тех арбитров по </a:t>
            </a:r>
            <a:r>
              <a:rPr lang="ru-RU" altLang="ru-RU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делу, которым </a:t>
            </a:r>
            <a:r>
              <a:rPr lang="ru-RU" altLang="ru-RU" sz="220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они доверяют разрешение спора. Одного арбитра может избрать истец, одного – ответчик, председатель коллегии арбитров назначается Комитетом по назначениям МКАС </a:t>
            </a:r>
            <a:r>
              <a:rPr lang="ru-RU" altLang="ru-RU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из рекомендованного </a:t>
            </a:r>
            <a:r>
              <a:rPr lang="ru-RU" altLang="ru-RU" sz="220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списка </a:t>
            </a:r>
            <a:r>
              <a:rPr lang="ru-RU" altLang="ru-RU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арбитров</a:t>
            </a:r>
          </a:p>
          <a:p>
            <a:pPr marL="285750" indent="-285750" algn="just">
              <a:buClr>
                <a:srgbClr val="212745">
                  <a:lumMod val="75000"/>
                </a:srgbClr>
              </a:buClr>
              <a:buFont typeface="Wingdings" panose="05000000000000000000" pitchFamily="2" charset="2"/>
              <a:buChar char="§"/>
            </a:pPr>
            <a:endParaRPr lang="ru-RU" altLang="ru-RU" sz="2200" b="1" dirty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  <a:p>
            <a:pPr marL="285750" indent="-285750" algn="just">
              <a:buClr>
                <a:srgbClr val="212745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ru-RU" altLang="ru-RU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в </a:t>
            </a:r>
            <a:r>
              <a:rPr lang="ru-RU" altLang="ru-RU" sz="220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установленных правилами арбитража </a:t>
            </a:r>
            <a:r>
              <a:rPr lang="ru-RU" altLang="ru-RU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случаях, а </a:t>
            </a:r>
            <a:r>
              <a:rPr lang="ru-RU" altLang="ru-RU" sz="220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также по соглашению сторон, спор рассматривается единоличным </a:t>
            </a:r>
            <a:r>
              <a:rPr lang="ru-RU" altLang="ru-RU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арбитром</a:t>
            </a:r>
          </a:p>
          <a:p>
            <a:pPr marL="285750" indent="-285750">
              <a:buClr>
                <a:srgbClr val="212745">
                  <a:lumMod val="75000"/>
                </a:srgbClr>
              </a:buClr>
              <a:buFont typeface="Wingdings" panose="05000000000000000000" pitchFamily="2" charset="2"/>
              <a:buChar char="§"/>
            </a:pPr>
            <a:endParaRPr lang="ru-RU" altLang="ru-RU" sz="2000" b="1" dirty="0">
              <a:solidFill>
                <a:prstClr val="black">
                  <a:lumMod val="65000"/>
                  <a:lumOff val="3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212745">
                  <a:lumMod val="75000"/>
                </a:srgbClr>
              </a:buClr>
              <a:buFont typeface="Wingdings" panose="05000000000000000000" pitchFamily="2" charset="2"/>
              <a:buChar char="§"/>
            </a:pPr>
            <a:endParaRPr lang="ru-RU" sz="20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9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" y="8100"/>
            <a:ext cx="9143664" cy="169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5354"/>
            <a:ext cx="9144000" cy="12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20" y="436545"/>
            <a:ext cx="8929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Преимущества рассмотрения споров в </a:t>
            </a:r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МКАС при ТПП РФ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501" y="1772293"/>
            <a:ext cx="896499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212745">
                  <a:lumMod val="75000"/>
                </a:srgbClr>
              </a:buClr>
              <a:buFont typeface="Wingdings" panose="05000000000000000000" pitchFamily="2" charset="2"/>
              <a:buChar char="§"/>
            </a:pPr>
            <a:endParaRPr lang="ru-RU" altLang="ru-RU" sz="2200" b="1" dirty="0" smtClean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  <a:p>
            <a:pPr marL="285750" indent="-285750" algn="just">
              <a:buClr>
                <a:srgbClr val="212745">
                  <a:lumMod val="75000"/>
                </a:srgbClr>
              </a:buClr>
              <a:buFont typeface="Wingdings" panose="05000000000000000000" pitchFamily="2" charset="2"/>
              <a:buChar char="§"/>
            </a:pPr>
            <a:endParaRPr lang="ru-RU" altLang="ru-RU" sz="2200" b="1" dirty="0" smtClean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  <a:p>
            <a:pPr marL="285750" indent="-285750" algn="just">
              <a:buClr>
                <a:srgbClr val="212745">
                  <a:lumMod val="75000"/>
                </a:srgbClr>
              </a:buClr>
              <a:buFont typeface="Wingdings" panose="05000000000000000000" pitchFamily="2" charset="2"/>
              <a:buChar char="§"/>
            </a:pPr>
            <a:endParaRPr lang="ru-RU" altLang="ru-RU" sz="2200" b="1" dirty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  <a:p>
            <a:pPr marL="285750" indent="-285750" algn="just">
              <a:buClr>
                <a:srgbClr val="212745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ru-RU" altLang="ru-RU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МКАС </a:t>
            </a:r>
            <a:r>
              <a:rPr lang="ru-RU" altLang="ru-RU" sz="220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вправе рассматривать споры, возникающие из договоров, заключаемых в </a:t>
            </a:r>
            <a:r>
              <a:rPr lang="ru-RU" altLang="ru-RU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соответствии с </a:t>
            </a:r>
            <a:r>
              <a:rPr lang="ru-RU" altLang="ru-RU" sz="220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Федеральным законом от 18 июля 2011 </a:t>
            </a:r>
            <a:r>
              <a:rPr lang="ru-RU" altLang="ru-RU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года № </a:t>
            </a:r>
            <a:r>
              <a:rPr lang="ru-RU" altLang="ru-RU" sz="220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 223-ФЗ «О закупках товаров, работ, услуг отдельными видами юридических лиц</a:t>
            </a:r>
            <a:r>
              <a:rPr lang="ru-RU" altLang="ru-RU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»</a:t>
            </a:r>
          </a:p>
          <a:p>
            <a:pPr marL="285750" indent="-285750" algn="just">
              <a:buClr>
                <a:srgbClr val="212745">
                  <a:lumMod val="75000"/>
                </a:srgbClr>
              </a:buClr>
              <a:buFont typeface="Wingdings" panose="05000000000000000000" pitchFamily="2" charset="2"/>
              <a:buChar char="§"/>
            </a:pPr>
            <a:endParaRPr lang="ru-RU" altLang="ru-RU" sz="2200" b="1" dirty="0" smtClean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  <a:p>
            <a:pPr marL="285750" indent="-285750">
              <a:buClr>
                <a:srgbClr val="212745">
                  <a:lumMod val="75000"/>
                </a:srgbClr>
              </a:buClr>
              <a:buFont typeface="Wingdings" panose="05000000000000000000" pitchFamily="2" charset="2"/>
              <a:buChar char="§"/>
            </a:pPr>
            <a:endParaRPr lang="ru-RU" altLang="ru-RU" sz="2400" b="1" dirty="0" smtClean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  <a:p>
            <a:pPr marL="285750" indent="-285750">
              <a:buClr>
                <a:srgbClr val="212745">
                  <a:lumMod val="75000"/>
                </a:srgbClr>
              </a:buClr>
              <a:buFont typeface="Wingdings" panose="05000000000000000000" pitchFamily="2" charset="2"/>
              <a:buChar char="§"/>
            </a:pPr>
            <a:endParaRPr lang="ru-RU" altLang="ru-RU" sz="2000" b="1" dirty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  <a:p>
            <a:pPr marL="285750" indent="-285750">
              <a:buClr>
                <a:srgbClr val="212745">
                  <a:lumMod val="75000"/>
                </a:srgbClr>
              </a:buClr>
              <a:buFont typeface="Wingdings" panose="05000000000000000000" pitchFamily="2" charset="2"/>
              <a:buChar char="§"/>
            </a:pPr>
            <a:endParaRPr lang="ru-RU" sz="20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4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5354"/>
            <a:ext cx="9144000" cy="12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501" y="1772293"/>
            <a:ext cx="896499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212745">
                  <a:lumMod val="75000"/>
                </a:srgbClr>
              </a:buClr>
              <a:buFont typeface="Wingdings" panose="05000000000000000000" pitchFamily="2" charset="2"/>
              <a:buChar char="§"/>
            </a:pPr>
            <a:endParaRPr lang="ru-RU" altLang="ru-RU" sz="2200" b="1" dirty="0" smtClean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  <a:p>
            <a:pPr marL="285750" indent="-285750">
              <a:buClr>
                <a:srgbClr val="212745">
                  <a:lumMod val="75000"/>
                </a:srgbClr>
              </a:buClr>
              <a:buFont typeface="Wingdings" panose="05000000000000000000" pitchFamily="2" charset="2"/>
              <a:buChar char="§"/>
            </a:pPr>
            <a:endParaRPr lang="ru-RU" altLang="ru-RU" sz="2400" b="1" dirty="0" smtClean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  <a:p>
            <a:pPr marL="285750" indent="-285750">
              <a:buClr>
                <a:srgbClr val="212745">
                  <a:lumMod val="75000"/>
                </a:srgbClr>
              </a:buClr>
              <a:buFont typeface="Wingdings" panose="05000000000000000000" pitchFamily="2" charset="2"/>
              <a:buChar char="§"/>
            </a:pPr>
            <a:endParaRPr lang="ru-RU" altLang="ru-RU" sz="2000" b="1" dirty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  <a:p>
            <a:pPr marL="285750" indent="-285750">
              <a:buClr>
                <a:srgbClr val="212745">
                  <a:lumMod val="75000"/>
                </a:srgbClr>
              </a:buClr>
              <a:buFont typeface="Wingdings" panose="05000000000000000000" pitchFamily="2" charset="2"/>
              <a:buChar char="§"/>
            </a:pPr>
            <a:endParaRPr lang="ru-RU" sz="20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26" name="Picture 2" descr="C:\Users\podshibyakin.dn\Downloads\Снимок экрана_18-2-2025_113242_srvfile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34070" cy="68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53999" y="260648"/>
            <a:ext cx="448249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ru-RU" sz="1600" b="1" dirty="0"/>
              <a:t>АДМИНИСТРАЦИЯ ГОРОДА ЧЕЛЯБИНСКА</a:t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>ПОСТАНОВЛЕНИЕ</a:t>
            </a:r>
            <a:br>
              <a:rPr lang="ru-RU" sz="1600" b="1" dirty="0"/>
            </a:br>
            <a:r>
              <a:rPr lang="ru-RU" sz="1600" b="1" dirty="0" smtClean="0"/>
              <a:t>от </a:t>
            </a:r>
            <a:r>
              <a:rPr lang="ru-RU" sz="1600" b="1" dirty="0"/>
              <a:t>28 июня 2018 года N 272-п</a:t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>Об </a:t>
            </a:r>
            <a:r>
              <a:rPr lang="ru-RU" sz="1600" b="1" dirty="0"/>
              <a:t>утверждении Типового положения о закупке</a:t>
            </a:r>
            <a:endParaRPr lang="ru-RU" sz="1600" dirty="0"/>
          </a:p>
          <a:p>
            <a:pPr algn="just" fontAlgn="base"/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(в ред. </a:t>
            </a:r>
            <a:r>
              <a:rPr lang="ru-RU" sz="1600" u="sng" dirty="0">
                <a:hlinkClick r:id="rId4"/>
              </a:rPr>
              <a:t>Постановления Администрации города Челябинска от 27.12.2023 N 715-п</a:t>
            </a:r>
            <a:r>
              <a:rPr lang="ru-RU" sz="1600" dirty="0"/>
              <a:t>)</a:t>
            </a:r>
          </a:p>
          <a:p>
            <a:pPr algn="just" fontAlgn="base"/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69.1. Защиту нарушенных или оспоренных гражданских прав стороны договора, заключенного в соответствии с положением о закупке, осуществляют в суде, арбитражном суде или </a:t>
            </a:r>
            <a:r>
              <a:rPr lang="ru-RU" sz="1600" b="1" u="sng" dirty="0"/>
              <a:t>третейском суде </a:t>
            </a:r>
            <a:r>
              <a:rPr lang="ru-RU" sz="1600" dirty="0"/>
              <a:t>в соответствии с их компетенцией.</a:t>
            </a:r>
          </a:p>
          <a:p>
            <a:pPr algn="just" fontAlgn="base"/>
            <a:r>
              <a:rPr lang="ru-RU" sz="1600" dirty="0"/>
              <a:t> </a:t>
            </a:r>
          </a:p>
          <a:p>
            <a:pPr algn="just" fontAlgn="base"/>
            <a:r>
              <a:rPr lang="ru-RU" sz="1600" dirty="0"/>
              <a:t> </a:t>
            </a:r>
          </a:p>
          <a:p>
            <a:pPr algn="just" fontAlgn="base"/>
            <a:r>
              <a:rPr lang="ru-RU" sz="1600" dirty="0"/>
              <a:t>69.2. Защита нарушенных или оспоренных гражданских прав в </a:t>
            </a:r>
            <a:r>
              <a:rPr lang="ru-RU" sz="1600" b="1" u="sng" dirty="0"/>
              <a:t>третейском суде </a:t>
            </a:r>
            <a:r>
              <a:rPr lang="ru-RU" sz="1600" dirty="0"/>
              <a:t>осуществляется при наличии арбитражного соглашения между сторонами, заключенного в виде арбитражной оговорки или в виде отдельного соглашения, в установленном законом порядке.</a:t>
            </a:r>
          </a:p>
        </p:txBody>
      </p:sp>
    </p:spTree>
    <p:extLst>
      <p:ext uri="{BB962C8B-B14F-4D97-AF65-F5344CB8AC3E}">
        <p14:creationId xmlns:p14="http://schemas.microsoft.com/office/powerpoint/2010/main" val="159976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" y="8100"/>
            <a:ext cx="9143664" cy="169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5354"/>
            <a:ext cx="9144000" cy="12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20" y="436545"/>
            <a:ext cx="8929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Преимущества рассмотрения споров в </a:t>
            </a:r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МКАС при ТПП РФ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501" y="1772287"/>
            <a:ext cx="896499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212745">
                  <a:lumMod val="75000"/>
                </a:srgbClr>
              </a:buClr>
              <a:buFont typeface="Wingdings" panose="05000000000000000000" pitchFamily="2" charset="2"/>
              <a:buChar char="§"/>
            </a:pPr>
            <a:endParaRPr lang="ru-RU" altLang="ru-RU" sz="2200" b="1" dirty="0" smtClean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  <a:p>
            <a:pPr marL="285750" indent="-285750" algn="just">
              <a:buClr>
                <a:srgbClr val="212745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ru-RU" altLang="ru-RU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обязательным </a:t>
            </a:r>
            <a:r>
              <a:rPr lang="ru-RU" altLang="ru-RU" sz="220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требованием для подачи искового заявления является оплата регистрационного и арбитражного сборов</a:t>
            </a:r>
          </a:p>
          <a:p>
            <a:pPr marL="285750" indent="-285750" algn="just">
              <a:buClr>
                <a:srgbClr val="212745">
                  <a:lumMod val="75000"/>
                </a:srgbClr>
              </a:buClr>
              <a:buFont typeface="Wingdings" panose="05000000000000000000" pitchFamily="2" charset="2"/>
              <a:buChar char="§"/>
            </a:pPr>
            <a:endParaRPr lang="ru-RU" altLang="ru-RU" sz="2200" b="1" dirty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  <a:p>
            <a:pPr marL="285750" indent="-285750" algn="just">
              <a:buClr>
                <a:srgbClr val="212745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ru-RU" altLang="ru-RU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размер сборов по международным спорам ниже чем в других ведущих мировых арбитражных учреждениях </a:t>
            </a:r>
          </a:p>
          <a:p>
            <a:pPr marL="285750" indent="-285750" algn="just">
              <a:buClr>
                <a:srgbClr val="212745">
                  <a:lumMod val="75000"/>
                </a:srgbClr>
              </a:buClr>
              <a:buFont typeface="Wingdings" panose="05000000000000000000" pitchFamily="2" charset="2"/>
              <a:buChar char="§"/>
            </a:pPr>
            <a:endParaRPr lang="ru-RU" altLang="ru-RU" sz="2200" b="1" dirty="0" smtClean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  <a:p>
            <a:pPr marL="285750" indent="-285750" algn="just">
              <a:buClr>
                <a:srgbClr val="212745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ru-RU" altLang="ru-RU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размер </a:t>
            </a:r>
            <a:r>
              <a:rPr lang="ru-RU" altLang="ru-RU" sz="220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арбитражных сборов по внутренним спорам </a:t>
            </a:r>
            <a:r>
              <a:rPr lang="ru-RU" altLang="ru-RU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ниже  госпошлины в </a:t>
            </a:r>
            <a:r>
              <a:rPr lang="ru-RU" altLang="ru-RU" sz="220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государственных арбитражных </a:t>
            </a:r>
            <a:r>
              <a:rPr lang="ru-RU" altLang="ru-RU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судах</a:t>
            </a:r>
          </a:p>
          <a:p>
            <a:pPr marL="285750" indent="-285750" algn="just">
              <a:buClr>
                <a:srgbClr val="212745">
                  <a:lumMod val="75000"/>
                </a:srgbClr>
              </a:buClr>
              <a:buFont typeface="Wingdings" panose="05000000000000000000" pitchFamily="2" charset="2"/>
              <a:buChar char="§"/>
            </a:pPr>
            <a:endParaRPr lang="ru-RU" altLang="ru-RU" sz="2200" b="1" dirty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  <a:p>
            <a:pPr marL="285750" indent="-285750" algn="just">
              <a:buClr>
                <a:srgbClr val="212745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ru-RU" altLang="ru-RU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при </a:t>
            </a:r>
            <a:r>
              <a:rPr lang="ru-RU" altLang="ru-RU" sz="220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рассмотрении дела единоличным </a:t>
            </a:r>
            <a:r>
              <a:rPr lang="ru-RU" altLang="ru-RU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арбитром арбитражный </a:t>
            </a:r>
            <a:r>
              <a:rPr lang="ru-RU" altLang="ru-RU" sz="220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сбор подлежит уменьшению </a:t>
            </a:r>
            <a:r>
              <a:rPr lang="ru-RU" altLang="ru-RU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на 20%</a:t>
            </a:r>
            <a:endParaRPr lang="ru-RU" altLang="ru-RU" sz="2200" b="1" dirty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  <a:p>
            <a:pPr marL="285750" indent="-285750" algn="just">
              <a:buClr>
                <a:srgbClr val="212745">
                  <a:lumMod val="75000"/>
                </a:srgbClr>
              </a:buClr>
              <a:buFont typeface="Wingdings" panose="05000000000000000000" pitchFamily="2" charset="2"/>
              <a:buChar char="§"/>
            </a:pPr>
            <a:endParaRPr lang="ru-RU" altLang="ru-RU" sz="2200" b="1" dirty="0" smtClean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  <a:p>
            <a:pPr marL="285750" indent="-285750" algn="just">
              <a:buClr>
                <a:srgbClr val="212745">
                  <a:lumMod val="75000"/>
                </a:srgbClr>
              </a:buClr>
              <a:buFont typeface="Wingdings" panose="05000000000000000000" pitchFamily="2" charset="2"/>
              <a:buChar char="§"/>
            </a:pPr>
            <a:endParaRPr lang="ru-RU" sz="2400" b="1" dirty="0" smtClean="0">
              <a:solidFill>
                <a:prstClr val="black">
                  <a:lumMod val="65000"/>
                  <a:lumOff val="3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27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" y="8100"/>
            <a:ext cx="9143672" cy="169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5350"/>
            <a:ext cx="9144000" cy="12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436541"/>
            <a:ext cx="9289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Размер госпошлины в арбитражных судах </a:t>
            </a: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en-US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сентября 2024 г.</a:t>
            </a:r>
            <a:endParaRPr lang="ru-RU" altLang="ru-RU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624193"/>
              </p:ext>
            </p:extLst>
          </p:nvPr>
        </p:nvGraphicFramePr>
        <p:xfrm>
          <a:off x="4589" y="1709870"/>
          <a:ext cx="9139410" cy="50154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6616"/>
                <a:gridCol w="1810514"/>
                <a:gridCol w="1308445"/>
                <a:gridCol w="1308445"/>
                <a:gridCol w="1308445"/>
                <a:gridCol w="1776945"/>
              </a:tblGrid>
              <a:tr h="1056083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effectLst/>
                        </a:rPr>
                        <a:t>Цена иска </a:t>
                      </a:r>
                      <a:br>
                        <a:rPr lang="ru-RU" sz="1500" kern="1200" dirty="0">
                          <a:effectLst/>
                        </a:rPr>
                      </a:br>
                      <a:r>
                        <a:rPr lang="ru-RU" sz="1500" kern="1200" dirty="0">
                          <a:effectLst/>
                        </a:rPr>
                        <a:t>(рублей)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97" marR="5519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effectLst/>
                        </a:rPr>
                        <a:t>Первая инстанция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97" marR="5519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effectLst/>
                        </a:rPr>
                        <a:t>Апелляция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97" marR="5519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effectLst/>
                        </a:rPr>
                        <a:t>Кассация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97" marR="5519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effectLst/>
                        </a:rPr>
                        <a:t>Надзор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97" marR="5519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effectLst/>
                        </a:rPr>
                        <a:t>Общие затраты по всем инстанциям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97" marR="55197" marT="0" marB="0" anchor="ctr"/>
                </a:tc>
              </a:tr>
              <a:tr h="565628">
                <a:tc>
                  <a:txBody>
                    <a:bodyPr/>
                    <a:lstStyle/>
                    <a:p>
                      <a:pPr indent="177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1 000 000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97" marR="55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23 </a:t>
                      </a:r>
                      <a:r>
                        <a:rPr lang="ru-RU" sz="1500" dirty="0">
                          <a:effectLst/>
                        </a:rPr>
                        <a:t>000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97" marR="55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3 </a:t>
                      </a:r>
                      <a:r>
                        <a:rPr lang="ru-RU" sz="1500" dirty="0">
                          <a:effectLst/>
                        </a:rPr>
                        <a:t>000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97" marR="55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3 </a:t>
                      </a:r>
                      <a:r>
                        <a:rPr lang="ru-RU" sz="1500" dirty="0">
                          <a:effectLst/>
                        </a:rPr>
                        <a:t>000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97" marR="55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6 </a:t>
                      </a:r>
                      <a:r>
                        <a:rPr lang="ru-RU" sz="1500" dirty="0">
                          <a:effectLst/>
                        </a:rPr>
                        <a:t>000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97" marR="55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35 </a:t>
                      </a:r>
                      <a:r>
                        <a:rPr lang="ru-RU" sz="1500" dirty="0">
                          <a:effectLst/>
                        </a:rPr>
                        <a:t>000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97" marR="55197" marT="0" marB="0" anchor="ctr"/>
                </a:tc>
              </a:tr>
              <a:tr h="565628">
                <a:tc>
                  <a:txBody>
                    <a:bodyPr/>
                    <a:lstStyle/>
                    <a:p>
                      <a:pPr indent="177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3 000 000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97" marR="55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38 </a:t>
                      </a:r>
                      <a:r>
                        <a:rPr lang="ru-RU" sz="1500" dirty="0">
                          <a:effectLst/>
                        </a:rPr>
                        <a:t>000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97" marR="55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3 </a:t>
                      </a:r>
                      <a:r>
                        <a:rPr lang="ru-RU" sz="1500" dirty="0">
                          <a:effectLst/>
                        </a:rPr>
                        <a:t>000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97" marR="55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3 </a:t>
                      </a:r>
                      <a:r>
                        <a:rPr lang="ru-RU" sz="1500" dirty="0">
                          <a:effectLst/>
                        </a:rPr>
                        <a:t>000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97" marR="55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6 </a:t>
                      </a:r>
                      <a:r>
                        <a:rPr lang="ru-RU" sz="1500" dirty="0">
                          <a:effectLst/>
                        </a:rPr>
                        <a:t>000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97" marR="55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50 </a:t>
                      </a:r>
                      <a:r>
                        <a:rPr lang="ru-RU" sz="1500" dirty="0">
                          <a:effectLst/>
                        </a:rPr>
                        <a:t>000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97" marR="55197" marT="0" marB="0" anchor="ctr"/>
                </a:tc>
              </a:tr>
              <a:tr h="565628">
                <a:tc>
                  <a:txBody>
                    <a:bodyPr/>
                    <a:lstStyle/>
                    <a:p>
                      <a:pPr indent="177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5 000 000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97" marR="55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48 </a:t>
                      </a:r>
                      <a:r>
                        <a:rPr lang="ru-RU" sz="1500" dirty="0">
                          <a:effectLst/>
                        </a:rPr>
                        <a:t>000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97" marR="55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3 </a:t>
                      </a:r>
                      <a:r>
                        <a:rPr lang="ru-RU" sz="1500" dirty="0">
                          <a:effectLst/>
                        </a:rPr>
                        <a:t>000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97" marR="55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3 </a:t>
                      </a:r>
                      <a:r>
                        <a:rPr lang="ru-RU" sz="1500" dirty="0">
                          <a:effectLst/>
                        </a:rPr>
                        <a:t>000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97" marR="55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6 </a:t>
                      </a:r>
                      <a:r>
                        <a:rPr lang="ru-RU" sz="1500" dirty="0">
                          <a:effectLst/>
                        </a:rPr>
                        <a:t>000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97" marR="55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60 </a:t>
                      </a:r>
                      <a:r>
                        <a:rPr lang="ru-RU" sz="1500" dirty="0">
                          <a:effectLst/>
                        </a:rPr>
                        <a:t>000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97" marR="55197" marT="0" marB="0" anchor="ctr"/>
                </a:tc>
              </a:tr>
              <a:tr h="565628">
                <a:tc>
                  <a:txBody>
                    <a:bodyPr/>
                    <a:lstStyle/>
                    <a:p>
                      <a:pPr indent="177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10 000 000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97" marR="55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73 </a:t>
                      </a:r>
                      <a:r>
                        <a:rPr lang="ru-RU" sz="1500" dirty="0">
                          <a:effectLst/>
                        </a:rPr>
                        <a:t>000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97" marR="55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3 </a:t>
                      </a:r>
                      <a:r>
                        <a:rPr lang="ru-RU" sz="1500" dirty="0">
                          <a:effectLst/>
                        </a:rPr>
                        <a:t>000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97" marR="55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3 </a:t>
                      </a:r>
                      <a:r>
                        <a:rPr lang="ru-RU" sz="1500" dirty="0">
                          <a:effectLst/>
                        </a:rPr>
                        <a:t>000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97" marR="55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6 </a:t>
                      </a:r>
                      <a:r>
                        <a:rPr lang="ru-RU" sz="1500" dirty="0">
                          <a:effectLst/>
                        </a:rPr>
                        <a:t>000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97" marR="55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85 </a:t>
                      </a:r>
                      <a:r>
                        <a:rPr lang="ru-RU" sz="1500" dirty="0">
                          <a:effectLst/>
                        </a:rPr>
                        <a:t>000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97" marR="55197" marT="0" marB="0" anchor="ctr"/>
                </a:tc>
              </a:tr>
              <a:tr h="565628">
                <a:tc>
                  <a:txBody>
                    <a:bodyPr/>
                    <a:lstStyle/>
                    <a:p>
                      <a:pPr indent="177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50 000 000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97" marR="55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200 </a:t>
                      </a:r>
                      <a:r>
                        <a:rPr lang="ru-RU" sz="1500" dirty="0">
                          <a:effectLst/>
                        </a:rPr>
                        <a:t>000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97" marR="55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3 </a:t>
                      </a:r>
                      <a:r>
                        <a:rPr lang="ru-RU" sz="1500" dirty="0">
                          <a:effectLst/>
                        </a:rPr>
                        <a:t>000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97" marR="55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3 </a:t>
                      </a:r>
                      <a:r>
                        <a:rPr lang="ru-RU" sz="1500" dirty="0">
                          <a:effectLst/>
                        </a:rPr>
                        <a:t>000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97" marR="55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6 </a:t>
                      </a:r>
                      <a:r>
                        <a:rPr lang="ru-RU" sz="1500" dirty="0">
                          <a:effectLst/>
                        </a:rPr>
                        <a:t>000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97" marR="55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212 </a:t>
                      </a:r>
                      <a:r>
                        <a:rPr lang="ru-RU" sz="1500" dirty="0">
                          <a:effectLst/>
                        </a:rPr>
                        <a:t>000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97" marR="55197" marT="0" marB="0" anchor="ctr"/>
                </a:tc>
              </a:tr>
              <a:tr h="565628">
                <a:tc>
                  <a:txBody>
                    <a:bodyPr/>
                    <a:lstStyle/>
                    <a:p>
                      <a:pPr indent="177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500 000 000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97" marR="55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200 </a:t>
                      </a:r>
                      <a:r>
                        <a:rPr lang="ru-RU" sz="1500" dirty="0">
                          <a:effectLst/>
                        </a:rPr>
                        <a:t>000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97" marR="55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3 </a:t>
                      </a:r>
                      <a:r>
                        <a:rPr lang="ru-RU" sz="1500" dirty="0">
                          <a:effectLst/>
                        </a:rPr>
                        <a:t>000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97" marR="55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3 </a:t>
                      </a:r>
                      <a:r>
                        <a:rPr lang="ru-RU" sz="1500" dirty="0">
                          <a:effectLst/>
                        </a:rPr>
                        <a:t>000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97" marR="55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6 </a:t>
                      </a:r>
                      <a:r>
                        <a:rPr lang="ru-RU" sz="1500" dirty="0">
                          <a:effectLst/>
                        </a:rPr>
                        <a:t>000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97" marR="55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212 </a:t>
                      </a:r>
                      <a:r>
                        <a:rPr lang="ru-RU" sz="1500" dirty="0">
                          <a:effectLst/>
                        </a:rPr>
                        <a:t>000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97" marR="55197" marT="0" marB="0" anchor="ctr"/>
                </a:tc>
              </a:tr>
              <a:tr h="565628">
                <a:tc>
                  <a:txBody>
                    <a:bodyPr/>
                    <a:lstStyle/>
                    <a:p>
                      <a:pPr indent="177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1 905 000 000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97" marR="55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200 </a:t>
                      </a:r>
                      <a:r>
                        <a:rPr lang="ru-RU" sz="1500" dirty="0">
                          <a:effectLst/>
                        </a:rPr>
                        <a:t>000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97" marR="55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3 </a:t>
                      </a:r>
                      <a:r>
                        <a:rPr lang="ru-RU" sz="1500" dirty="0">
                          <a:effectLst/>
                        </a:rPr>
                        <a:t>000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97" marR="55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3 </a:t>
                      </a:r>
                      <a:r>
                        <a:rPr lang="ru-RU" sz="1500" dirty="0">
                          <a:effectLst/>
                        </a:rPr>
                        <a:t>000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97" marR="55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6 </a:t>
                      </a:r>
                      <a:r>
                        <a:rPr lang="ru-RU" sz="1500" dirty="0">
                          <a:effectLst/>
                        </a:rPr>
                        <a:t>000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97" marR="55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212 </a:t>
                      </a:r>
                      <a:r>
                        <a:rPr lang="ru-RU" sz="1500" dirty="0">
                          <a:effectLst/>
                        </a:rPr>
                        <a:t>000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97" marR="5519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109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" y="8100"/>
            <a:ext cx="9143672" cy="169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5350"/>
            <a:ext cx="9144000" cy="12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436541"/>
            <a:ext cx="9289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Размер госпошлины в арбитражных судах</a:t>
            </a: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9 </a:t>
            </a: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сентября </a:t>
            </a: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2024 г. </a:t>
            </a: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(Федеральный закон от 8 августа 2024 г. N </a:t>
            </a: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259-ФЗ)</a:t>
            </a:r>
            <a:endParaRPr lang="ru-RU" altLang="ru-RU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386481"/>
              </p:ext>
            </p:extLst>
          </p:nvPr>
        </p:nvGraphicFramePr>
        <p:xfrm>
          <a:off x="328" y="1700807"/>
          <a:ext cx="9143672" cy="52200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8660"/>
                <a:gridCol w="1804380"/>
                <a:gridCol w="1372658"/>
                <a:gridCol w="1372658"/>
                <a:gridCol w="1372658"/>
                <a:gridCol w="1372658"/>
              </a:tblGrid>
              <a:tr h="7266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>
                          <a:effectLst/>
                        </a:rPr>
                        <a:t>Цена иска </a:t>
                      </a:r>
                      <a:br>
                        <a:rPr lang="ru-RU" sz="1500" u="none" strike="noStrike" dirty="0" smtClean="0">
                          <a:effectLst/>
                        </a:rPr>
                      </a:br>
                      <a:r>
                        <a:rPr lang="ru-RU" sz="1500" u="none" strike="noStrike" dirty="0" smtClean="0">
                          <a:effectLst/>
                        </a:rPr>
                        <a:t>(рублей)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>
                          <a:effectLst/>
                        </a:rPr>
                        <a:t>Первая инстанция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>
                          <a:effectLst/>
                        </a:rPr>
                        <a:t>Апелляция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>
                          <a:effectLst/>
                        </a:rPr>
                        <a:t>Кассация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>
                          <a:effectLst/>
                        </a:rPr>
                        <a:t>Надзор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>
                          <a:effectLst/>
                        </a:rPr>
                        <a:t>Общие </a:t>
                      </a:r>
                      <a:r>
                        <a:rPr lang="ru-RU" sz="1500" u="none" strike="noStrike" dirty="0">
                          <a:effectLst/>
                        </a:rPr>
                        <a:t>затраты по всем инстанциям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5" marR="7755" marT="7755" marB="0" anchor="ctr"/>
                </a:tc>
              </a:tr>
              <a:tr h="5372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1 000 000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5" marR="69799" marT="7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55 </a:t>
                      </a:r>
                      <a:r>
                        <a:rPr lang="ru-RU" sz="1500" u="none" strike="noStrike" dirty="0">
                          <a:effectLst/>
                        </a:rPr>
                        <a:t>000  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30 </a:t>
                      </a:r>
                      <a:r>
                        <a:rPr lang="ru-RU" sz="1500" u="none" strike="noStrike" dirty="0">
                          <a:effectLst/>
                        </a:rPr>
                        <a:t>000  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50 </a:t>
                      </a:r>
                      <a:r>
                        <a:rPr lang="ru-RU" sz="1500" u="none" strike="noStrike" dirty="0">
                          <a:effectLst/>
                        </a:rPr>
                        <a:t>000  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80 </a:t>
                      </a:r>
                      <a:r>
                        <a:rPr lang="ru-RU" sz="1500" u="none" strike="noStrike" dirty="0">
                          <a:effectLst/>
                        </a:rPr>
                        <a:t>000  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smtClean="0">
                          <a:effectLst/>
                        </a:rPr>
                        <a:t>215 </a:t>
                      </a:r>
                      <a:r>
                        <a:rPr lang="ru-RU" sz="1500" b="1" u="none" strike="noStrike" dirty="0">
                          <a:effectLst/>
                        </a:rPr>
                        <a:t>000  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5" marR="7755" marT="7755" marB="0" anchor="ctr"/>
                </a:tc>
              </a:tr>
              <a:tr h="5372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effectLst/>
                        </a:rPr>
                        <a:t>3</a:t>
                      </a:r>
                      <a:r>
                        <a:rPr lang="ru-RU" sz="1500" u="none" strike="noStrike" dirty="0" smtClean="0">
                          <a:effectLst/>
                        </a:rPr>
                        <a:t> </a:t>
                      </a:r>
                      <a:r>
                        <a:rPr lang="ru-RU" sz="1500" u="none" strike="noStrike" dirty="0">
                          <a:effectLst/>
                        </a:rPr>
                        <a:t>000 000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5" marR="69799" marT="775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115 000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30 </a:t>
                      </a:r>
                      <a:r>
                        <a:rPr lang="ru-RU" sz="1500" u="none" strike="noStrike" dirty="0">
                          <a:effectLst/>
                        </a:rPr>
                        <a:t>000  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50 </a:t>
                      </a:r>
                      <a:r>
                        <a:rPr lang="ru-RU" sz="1500" u="none" strike="noStrike" dirty="0">
                          <a:effectLst/>
                        </a:rPr>
                        <a:t>000  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80 </a:t>
                      </a:r>
                      <a:r>
                        <a:rPr lang="ru-RU" sz="1500" u="none" strike="noStrike" dirty="0">
                          <a:effectLst/>
                        </a:rPr>
                        <a:t>000  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275 000</a:t>
                      </a:r>
                      <a:endParaRPr lang="ru-RU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55" marR="7755" marT="7755" marB="0" anchor="ctr"/>
                </a:tc>
              </a:tr>
              <a:tr h="5372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effectLst/>
                        </a:rPr>
                        <a:t>5</a:t>
                      </a:r>
                      <a:r>
                        <a:rPr lang="ru-RU" sz="1500" u="none" strike="noStrike" dirty="0" smtClean="0">
                          <a:effectLst/>
                        </a:rPr>
                        <a:t> </a:t>
                      </a:r>
                      <a:r>
                        <a:rPr lang="ru-RU" sz="1500" u="none" strike="noStrike" dirty="0">
                          <a:effectLst/>
                        </a:rPr>
                        <a:t>000 000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5" marR="69799" marT="775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175 000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30 </a:t>
                      </a:r>
                      <a:r>
                        <a:rPr lang="ru-RU" sz="1500" u="none" strike="noStrike" dirty="0">
                          <a:effectLst/>
                        </a:rPr>
                        <a:t>000  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50 </a:t>
                      </a:r>
                      <a:r>
                        <a:rPr lang="ru-RU" sz="1500" u="none" strike="noStrike" dirty="0">
                          <a:effectLst/>
                        </a:rPr>
                        <a:t>000  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80 </a:t>
                      </a:r>
                      <a:r>
                        <a:rPr lang="ru-RU" sz="1500" u="none" strike="noStrike" dirty="0">
                          <a:effectLst/>
                        </a:rPr>
                        <a:t>000  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335 000</a:t>
                      </a:r>
                      <a:endParaRPr lang="ru-RU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55" marR="7755" marT="7755" marB="0" anchor="ctr"/>
                </a:tc>
              </a:tr>
              <a:tr h="5372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10 000 000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5" marR="69799" marT="7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325 </a:t>
                      </a:r>
                      <a:r>
                        <a:rPr lang="ru-RU" sz="1500" u="none" strike="noStrike" dirty="0">
                          <a:effectLst/>
                        </a:rPr>
                        <a:t>000  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30 </a:t>
                      </a:r>
                      <a:r>
                        <a:rPr lang="ru-RU" sz="1500" u="none" strike="noStrike" dirty="0">
                          <a:effectLst/>
                        </a:rPr>
                        <a:t>000  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50 </a:t>
                      </a:r>
                      <a:r>
                        <a:rPr lang="ru-RU" sz="1500" u="none" strike="noStrike" dirty="0">
                          <a:effectLst/>
                        </a:rPr>
                        <a:t>000  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80 </a:t>
                      </a:r>
                      <a:r>
                        <a:rPr lang="ru-RU" sz="1500" u="none" strike="noStrike" dirty="0">
                          <a:effectLst/>
                        </a:rPr>
                        <a:t>000  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smtClean="0">
                          <a:effectLst/>
                        </a:rPr>
                        <a:t>485 </a:t>
                      </a:r>
                      <a:r>
                        <a:rPr lang="ru-RU" sz="1500" b="1" u="none" strike="noStrike" dirty="0">
                          <a:effectLst/>
                        </a:rPr>
                        <a:t>000  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5" marR="7755" marT="7755" marB="0" anchor="ctr"/>
                </a:tc>
              </a:tr>
              <a:tr h="5372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30 000 000 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5" marR="69799" marT="7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525 </a:t>
                      </a:r>
                      <a:r>
                        <a:rPr lang="ru-RU" sz="1500" u="none" strike="noStrike" dirty="0">
                          <a:effectLst/>
                        </a:rPr>
                        <a:t>000  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30 </a:t>
                      </a:r>
                      <a:r>
                        <a:rPr lang="ru-RU" sz="1500" u="none" strike="noStrike" dirty="0">
                          <a:effectLst/>
                        </a:rPr>
                        <a:t>000  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50 </a:t>
                      </a:r>
                      <a:r>
                        <a:rPr lang="ru-RU" sz="1500" u="none" strike="noStrike" dirty="0">
                          <a:effectLst/>
                        </a:rPr>
                        <a:t>000  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80 </a:t>
                      </a:r>
                      <a:r>
                        <a:rPr lang="ru-RU" sz="1500" u="none" strike="noStrike" dirty="0">
                          <a:effectLst/>
                        </a:rPr>
                        <a:t>000  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smtClean="0">
                          <a:effectLst/>
                        </a:rPr>
                        <a:t>685 </a:t>
                      </a:r>
                      <a:r>
                        <a:rPr lang="ru-RU" sz="1500" b="1" u="none" strike="noStrike" dirty="0">
                          <a:effectLst/>
                        </a:rPr>
                        <a:t>000  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5" marR="7755" marT="7755" marB="0" anchor="ctr"/>
                </a:tc>
              </a:tr>
              <a:tr h="5372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50 000 000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5" marR="69799" marT="7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725 </a:t>
                      </a:r>
                      <a:r>
                        <a:rPr lang="ru-RU" sz="1500" u="none" strike="noStrike" dirty="0">
                          <a:effectLst/>
                        </a:rPr>
                        <a:t>000  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30 </a:t>
                      </a:r>
                      <a:r>
                        <a:rPr lang="ru-RU" sz="1500" u="none" strike="noStrike" dirty="0">
                          <a:effectLst/>
                        </a:rPr>
                        <a:t>000  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50 </a:t>
                      </a:r>
                      <a:r>
                        <a:rPr lang="ru-RU" sz="1500" u="none" strike="noStrike" dirty="0">
                          <a:effectLst/>
                        </a:rPr>
                        <a:t>000  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80 </a:t>
                      </a:r>
                      <a:r>
                        <a:rPr lang="ru-RU" sz="1500" u="none" strike="noStrike" dirty="0">
                          <a:effectLst/>
                        </a:rPr>
                        <a:t>000  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smtClean="0">
                          <a:effectLst/>
                        </a:rPr>
                        <a:t>885 </a:t>
                      </a:r>
                      <a:r>
                        <a:rPr lang="ru-RU" sz="1500" b="1" u="none" strike="noStrike" dirty="0">
                          <a:effectLst/>
                        </a:rPr>
                        <a:t>000  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5" marR="7755" marT="7755" marB="0" anchor="ctr"/>
                </a:tc>
              </a:tr>
              <a:tr h="5372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500 400 000 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5" marR="69799" marT="7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2 </a:t>
                      </a:r>
                      <a:r>
                        <a:rPr lang="ru-RU" sz="1500" u="none" strike="noStrike" dirty="0">
                          <a:effectLst/>
                        </a:rPr>
                        <a:t>977 000  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30 </a:t>
                      </a:r>
                      <a:r>
                        <a:rPr lang="ru-RU" sz="1500" u="none" strike="noStrike" dirty="0">
                          <a:effectLst/>
                        </a:rPr>
                        <a:t>000  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50 </a:t>
                      </a:r>
                      <a:r>
                        <a:rPr lang="ru-RU" sz="1500" u="none" strike="noStrike" dirty="0">
                          <a:effectLst/>
                        </a:rPr>
                        <a:t>000  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80 </a:t>
                      </a:r>
                      <a:r>
                        <a:rPr lang="ru-RU" sz="1500" u="none" strike="noStrike" dirty="0">
                          <a:effectLst/>
                        </a:rPr>
                        <a:t>000  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smtClean="0">
                          <a:effectLst/>
                        </a:rPr>
                        <a:t>3 </a:t>
                      </a:r>
                      <a:r>
                        <a:rPr lang="ru-RU" sz="1500" b="1" u="none" strike="noStrike" dirty="0">
                          <a:effectLst/>
                        </a:rPr>
                        <a:t>137 000  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5" marR="7755" marT="7755" marB="0" anchor="ctr"/>
                </a:tc>
              </a:tr>
              <a:tr h="5372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1 905 000 000 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5" marR="69799" marT="7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10 </a:t>
                      </a:r>
                      <a:r>
                        <a:rPr lang="ru-RU" sz="1500" u="none" strike="noStrike" dirty="0">
                          <a:effectLst/>
                        </a:rPr>
                        <a:t>000 000  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30 </a:t>
                      </a:r>
                      <a:r>
                        <a:rPr lang="ru-RU" sz="1500" u="none" strike="noStrike" dirty="0">
                          <a:effectLst/>
                        </a:rPr>
                        <a:t>000  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50 </a:t>
                      </a:r>
                      <a:r>
                        <a:rPr lang="ru-RU" sz="1500" u="none" strike="noStrike" dirty="0">
                          <a:effectLst/>
                        </a:rPr>
                        <a:t>000  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80 </a:t>
                      </a:r>
                      <a:r>
                        <a:rPr lang="ru-RU" sz="1500" u="none" strike="noStrike" dirty="0">
                          <a:effectLst/>
                        </a:rPr>
                        <a:t>000  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smtClean="0">
                          <a:effectLst/>
                        </a:rPr>
                        <a:t>10 </a:t>
                      </a:r>
                      <a:r>
                        <a:rPr lang="ru-RU" sz="1500" b="1" u="none" strike="noStrike" dirty="0">
                          <a:effectLst/>
                        </a:rPr>
                        <a:t>160 000  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5" marR="7755" marT="775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078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" y="8100"/>
            <a:ext cx="9143672" cy="169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5350"/>
            <a:ext cx="9144000" cy="12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436541"/>
            <a:ext cx="9289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Размер арбитражного сбора по внутренним спорам в МКАС </a:t>
            </a:r>
            <a:b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сравнении с госпошлиной </a:t>
            </a:r>
            <a:endParaRPr lang="ru-RU" altLang="ru-RU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972320"/>
              </p:ext>
            </p:extLst>
          </p:nvPr>
        </p:nvGraphicFramePr>
        <p:xfrm>
          <a:off x="330" y="1700810"/>
          <a:ext cx="9108174" cy="50245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7374"/>
                <a:gridCol w="3312368"/>
                <a:gridCol w="3888432"/>
              </a:tblGrid>
              <a:tr h="116620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>
                          <a:effectLst/>
                        </a:rPr>
                        <a:t>Цена иска </a:t>
                      </a:r>
                      <a:r>
                        <a:rPr lang="ru-RU" sz="1500" u="none" strike="noStrike" dirty="0">
                          <a:effectLst/>
                        </a:rPr>
                        <a:t/>
                      </a:r>
                      <a:br>
                        <a:rPr lang="ru-RU" sz="1500" u="none" strike="noStrike" dirty="0">
                          <a:effectLst/>
                        </a:rPr>
                      </a:br>
                      <a:r>
                        <a:rPr lang="ru-RU" sz="1500" u="none" strike="noStrike" dirty="0">
                          <a:effectLst/>
                        </a:rPr>
                        <a:t>(рублей)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>
                          <a:effectLst/>
                        </a:rPr>
                        <a:t>Арбитражный</a:t>
                      </a:r>
                      <a:r>
                        <a:rPr lang="ru-RU" sz="1500" u="none" strike="noStrike" baseline="0" dirty="0" smtClean="0">
                          <a:effectLst/>
                        </a:rPr>
                        <a:t> сбор </a:t>
                      </a:r>
                      <a:r>
                        <a:rPr lang="ru-RU" sz="1500" u="none" strike="noStrike" dirty="0" smtClean="0">
                          <a:effectLst/>
                        </a:rPr>
                        <a:t>МКАС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</a:rPr>
                        <a:t>Государственная </a:t>
                      </a:r>
                      <a:r>
                        <a:rPr lang="ru-RU" sz="1500" u="none" strike="noStrike" dirty="0" smtClean="0">
                          <a:effectLst/>
                        </a:rPr>
                        <a:t>пошлина в первой инстанции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</a:tr>
              <a:tr h="4822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1 000 000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30 350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55 000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</a:tr>
              <a:tr h="48229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</a:t>
                      </a:r>
                      <a:r>
                        <a:rPr lang="ru-RU" sz="1500" dirty="0" smtClean="0"/>
                        <a:t> 000 000</a:t>
                      </a:r>
                      <a:endParaRPr lang="ru-RU" sz="1500" dirty="0"/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3 350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115 000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7" marR="9127" marT="9127" marB="0" anchor="ctr"/>
                </a:tc>
              </a:tr>
              <a:tr h="4822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5 000 000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96 350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175 000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</a:tr>
              <a:tr h="4822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10 000 000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178 850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325 000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</a:tr>
              <a:tr h="4822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25 000 000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261 350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475 000 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</a:tr>
              <a:tr h="4822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50 000 000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398 850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725 000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</a:tr>
              <a:tr h="4822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500 000 000 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1 613 850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2 975 000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</a:tr>
              <a:tr h="4822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1 905 000 000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4 010 000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10 000 000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40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" y="8100"/>
            <a:ext cx="9143672" cy="169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5350"/>
            <a:ext cx="9144000" cy="12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300457"/>
            <a:ext cx="9289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Размер арбитражного сбора МКАС по внутренним спорам в сравнении с госпошлиной с 1 января 2025 г.  </a:t>
            </a:r>
            <a:endParaRPr lang="ru-RU" altLang="ru-RU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102130"/>
              </p:ext>
            </p:extLst>
          </p:nvPr>
        </p:nvGraphicFramePr>
        <p:xfrm>
          <a:off x="330" y="1700810"/>
          <a:ext cx="9143671" cy="50245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6918"/>
                <a:gridCol w="2711390"/>
                <a:gridCol w="1615121"/>
                <a:gridCol w="1615121"/>
                <a:gridCol w="1615121"/>
              </a:tblGrid>
              <a:tr h="116620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>
                          <a:effectLst/>
                        </a:rPr>
                        <a:t>Цена иска </a:t>
                      </a:r>
                      <a:r>
                        <a:rPr lang="ru-RU" sz="1500" u="none" strike="noStrike" dirty="0">
                          <a:effectLst/>
                        </a:rPr>
                        <a:t/>
                      </a:r>
                      <a:br>
                        <a:rPr lang="ru-RU" sz="1500" u="none" strike="noStrike" dirty="0">
                          <a:effectLst/>
                        </a:rPr>
                      </a:br>
                      <a:r>
                        <a:rPr lang="ru-RU" sz="1500" u="none" strike="noStrike" dirty="0">
                          <a:effectLst/>
                        </a:rPr>
                        <a:t>(рублей)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>
                          <a:effectLst/>
                        </a:rPr>
                        <a:t>Арбитражный</a:t>
                      </a:r>
                      <a:r>
                        <a:rPr lang="ru-RU" sz="1500" u="none" strike="noStrike" baseline="0" dirty="0" smtClean="0">
                          <a:effectLst/>
                        </a:rPr>
                        <a:t> сбор </a:t>
                      </a:r>
                      <a:r>
                        <a:rPr lang="ru-RU" sz="1500" u="none" strike="noStrike" dirty="0" smtClean="0">
                          <a:effectLst/>
                        </a:rPr>
                        <a:t>МКАС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</a:rPr>
                        <a:t>МКАС + Исполнительный </a:t>
                      </a:r>
                      <a:r>
                        <a:rPr lang="ru-RU" sz="1500" u="none" strike="noStrike" dirty="0" smtClean="0">
                          <a:effectLst/>
                        </a:rPr>
                        <a:t>Лист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</a:rPr>
                        <a:t>Государственная </a:t>
                      </a:r>
                      <a:r>
                        <a:rPr lang="ru-RU" sz="1500" u="none" strike="noStrike" dirty="0" smtClean="0">
                          <a:effectLst/>
                        </a:rPr>
                        <a:t>пошлина в первой инстанции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</a:rPr>
                        <a:t>Сбор в МКАС менее  </a:t>
                      </a:r>
                      <a:r>
                        <a:rPr lang="ru-RU" sz="1500" u="none" strike="noStrike" dirty="0" err="1">
                          <a:effectLst/>
                        </a:rPr>
                        <a:t>Гос.пошлины</a:t>
                      </a:r>
                      <a:r>
                        <a:rPr lang="ru-RU" sz="1500" u="none" strike="noStrike" dirty="0">
                          <a:effectLst/>
                        </a:rPr>
                        <a:t> + </a:t>
                      </a:r>
                      <a:r>
                        <a:rPr lang="ru-RU" sz="1500" u="none" strike="noStrike" dirty="0" err="1" smtClean="0">
                          <a:effectLst/>
                        </a:rPr>
                        <a:t>Исп.лист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</a:tr>
              <a:tr h="4822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1 000 000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30 350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46 </a:t>
                      </a:r>
                      <a:r>
                        <a:rPr lang="ru-RU" sz="1500" u="none" strike="noStrike" dirty="0">
                          <a:effectLst/>
                        </a:rPr>
                        <a:t>850  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55 000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</a:rPr>
                        <a:t>-14,8%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</a:tr>
              <a:tr h="48229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</a:t>
                      </a:r>
                      <a:r>
                        <a:rPr lang="ru-RU" sz="1500" dirty="0" smtClean="0"/>
                        <a:t> 000 000</a:t>
                      </a:r>
                      <a:endParaRPr lang="ru-RU" sz="1500" dirty="0"/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3 350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7 850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115 000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-14,9%</a:t>
                      </a:r>
                      <a:endParaRPr lang="ru-RU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7" marR="9127" marT="9127" marB="0" anchor="ctr"/>
                </a:tc>
              </a:tr>
              <a:tr h="4822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5 000 000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96 350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148 </a:t>
                      </a:r>
                      <a:r>
                        <a:rPr lang="ru-RU" sz="1500" u="none" strike="noStrike" dirty="0">
                          <a:effectLst/>
                        </a:rPr>
                        <a:t>850  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175 000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</a:rPr>
                        <a:t>-14,9%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</a:tr>
              <a:tr h="4822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10 000 000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178 850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276 </a:t>
                      </a:r>
                      <a:r>
                        <a:rPr lang="ru-RU" sz="1500" u="none" strike="noStrike" dirty="0">
                          <a:effectLst/>
                        </a:rPr>
                        <a:t>350  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325 000 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</a:rPr>
                        <a:t>-15,0%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</a:tr>
              <a:tr h="4822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25 000 000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261 350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403 </a:t>
                      </a:r>
                      <a:r>
                        <a:rPr lang="ru-RU" sz="1500" u="none" strike="noStrike" dirty="0">
                          <a:effectLst/>
                        </a:rPr>
                        <a:t>850  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475 000 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</a:rPr>
                        <a:t>-15,0%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</a:tr>
              <a:tr h="4822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50 000 000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398 850 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616 </a:t>
                      </a:r>
                      <a:r>
                        <a:rPr lang="ru-RU" sz="1500" u="none" strike="noStrike" dirty="0">
                          <a:effectLst/>
                        </a:rPr>
                        <a:t>350  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725 000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</a:rPr>
                        <a:t>-15,0%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</a:tr>
              <a:tr h="4822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500 000 000 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1 613 850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2 </a:t>
                      </a:r>
                      <a:r>
                        <a:rPr lang="ru-RU" sz="1500" u="none" strike="noStrike" dirty="0">
                          <a:effectLst/>
                        </a:rPr>
                        <a:t>506 350  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2 975 000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</a:rPr>
                        <a:t>-15,8%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</a:tr>
              <a:tr h="4822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1 905 000 000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4 010 000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7 </a:t>
                      </a:r>
                      <a:r>
                        <a:rPr lang="ru-RU" sz="1500" u="none" strike="noStrike" dirty="0">
                          <a:effectLst/>
                        </a:rPr>
                        <a:t>010 000  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10 000 000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</a:rPr>
                        <a:t>-29,9%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7" marR="9127" marT="912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18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" y="8100"/>
            <a:ext cx="9143664" cy="169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5354"/>
            <a:ext cx="9144000" cy="12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20" y="436545"/>
            <a:ext cx="8929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Преимущества рассмотрения споров в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МКАС при ТПП РФ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501" y="1772293"/>
            <a:ext cx="896499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200" b="1" dirty="0" smtClean="0">
              <a:solidFill>
                <a:prstClr val="black">
                  <a:lumMod val="65000"/>
                  <a:lumOff val="35000"/>
                </a:prstClr>
              </a:solidFill>
              <a:latin typeface="Trebuchet MS" pitchFamily="34" charset="0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200" b="1" dirty="0" smtClean="0">
              <a:solidFill>
                <a:prstClr val="black">
                  <a:lumMod val="65000"/>
                  <a:lumOff val="35000"/>
                </a:prstClr>
              </a:solidFill>
              <a:latin typeface="Trebuchet MS" pitchFamily="34" charset="0"/>
            </a:endParaRPr>
          </a:p>
          <a:p>
            <a:pPr marL="285750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altLang="ru-RU" sz="22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  <a:cs typeface="Times New Roman" pitchFamily="18" charset="0"/>
              </a:rPr>
              <a:t>правила МКАС позволяют обмениваться документами в рамках арбитражного разбирательства в электронном виде</a:t>
            </a:r>
          </a:p>
          <a:p>
            <a:pPr marL="285750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200" b="1" dirty="0">
              <a:solidFill>
                <a:prstClr val="black">
                  <a:lumMod val="65000"/>
                  <a:lumOff val="35000"/>
                </a:prstClr>
              </a:solidFill>
              <a:latin typeface="Trebuchet MS" pitchFamily="34" charset="0"/>
              <a:cs typeface="Times New Roman" pitchFamily="18" charset="0"/>
            </a:endParaRPr>
          </a:p>
          <a:p>
            <a:pPr marL="285750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altLang="ru-RU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  <a:cs typeface="Times New Roman" pitchFamily="18" charset="0"/>
              </a:rPr>
              <a:t>по </a:t>
            </a:r>
            <a:r>
              <a:rPr lang="ru-RU" altLang="ru-RU" sz="22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  <a:cs typeface="Times New Roman" pitchFamily="18" charset="0"/>
              </a:rPr>
              <a:t>соглашению сторон спор может быть разрешен без проведения устного разбирательства на основе письменных </a:t>
            </a:r>
            <a:r>
              <a:rPr lang="ru-RU" altLang="ru-RU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  <a:cs typeface="Times New Roman" pitchFamily="18" charset="0"/>
              </a:rPr>
              <a:t>материалов</a:t>
            </a:r>
          </a:p>
          <a:p>
            <a:pPr marL="285750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200" b="1" dirty="0">
              <a:solidFill>
                <a:prstClr val="black">
                  <a:lumMod val="65000"/>
                  <a:lumOff val="35000"/>
                </a:prstClr>
              </a:solidFill>
              <a:latin typeface="Trebuchet MS" pitchFamily="34" charset="0"/>
              <a:cs typeface="Times New Roman" pitchFamily="18" charset="0"/>
            </a:endParaRPr>
          </a:p>
          <a:p>
            <a:pPr marL="285750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altLang="ru-RU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  <a:cs typeface="Times New Roman" pitchFamily="18" charset="0"/>
              </a:rPr>
              <a:t>участие </a:t>
            </a:r>
            <a:r>
              <a:rPr lang="ru-RU" altLang="ru-RU" sz="22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  <a:cs typeface="Times New Roman" pitchFamily="18" charset="0"/>
              </a:rPr>
              <a:t>стороны в устном слушании возможно посредством использования </a:t>
            </a:r>
            <a:r>
              <a:rPr lang="ru-RU" altLang="ru-RU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  <a:cs typeface="Times New Roman" pitchFamily="18" charset="0"/>
              </a:rPr>
              <a:t>систем видео-конференц-связи</a:t>
            </a:r>
            <a:endParaRPr lang="ru-RU" altLang="ru-RU" sz="2400" b="1" dirty="0" smtClean="0">
              <a:solidFill>
                <a:prstClr val="black">
                  <a:lumMod val="65000"/>
                  <a:lumOff val="3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6645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" y="8100"/>
            <a:ext cx="9143664" cy="169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5354"/>
            <a:ext cx="9144000" cy="12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20" y="436545"/>
            <a:ext cx="8929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Преимущества рассмотрения споров в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МКАС при ТПП РФ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501" y="1772287"/>
            <a:ext cx="896499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200" b="1" dirty="0" smtClean="0">
              <a:solidFill>
                <a:prstClr val="black">
                  <a:lumMod val="65000"/>
                  <a:lumOff val="35000"/>
                </a:prstClr>
              </a:solidFill>
              <a:latin typeface="Trebuchet MS" pitchFamily="34" charset="0"/>
              <a:cs typeface="Times New Roman" pitchFamily="18" charset="0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200" b="1" dirty="0">
              <a:solidFill>
                <a:prstClr val="black">
                  <a:lumMod val="65000"/>
                  <a:lumOff val="35000"/>
                </a:prstClr>
              </a:solidFill>
              <a:latin typeface="Trebuchet MS" pitchFamily="34" charset="0"/>
              <a:cs typeface="Times New Roman" pitchFamily="18" charset="0"/>
            </a:endParaRPr>
          </a:p>
          <a:p>
            <a:pPr marL="285750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200" b="1" dirty="0">
              <a:solidFill>
                <a:prstClr val="black">
                  <a:lumMod val="65000"/>
                  <a:lumOff val="35000"/>
                </a:prstClr>
              </a:solidFill>
              <a:latin typeface="Trebuchet MS" pitchFamily="34" charset="0"/>
              <a:cs typeface="Times New Roman" pitchFamily="18" charset="0"/>
            </a:endParaRPr>
          </a:p>
          <a:p>
            <a:pPr marL="285750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altLang="ru-RU" sz="22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  <a:cs typeface="Times New Roman" pitchFamily="18" charset="0"/>
              </a:rPr>
              <a:t>если стороны не договорились об ином, арбитраж является </a:t>
            </a:r>
            <a:r>
              <a:rPr lang="ru-RU" altLang="ru-RU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  <a:cs typeface="Times New Roman" pitchFamily="18" charset="0"/>
              </a:rPr>
              <a:t>конфиденциальным</a:t>
            </a:r>
          </a:p>
          <a:p>
            <a:pPr marL="285750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200" b="1" dirty="0">
              <a:solidFill>
                <a:prstClr val="black">
                  <a:lumMod val="65000"/>
                  <a:lumOff val="35000"/>
                </a:prstClr>
              </a:solidFill>
              <a:latin typeface="Trebuchet MS" pitchFamily="34" charset="0"/>
              <a:cs typeface="Times New Roman" pitchFamily="18" charset="0"/>
            </a:endParaRPr>
          </a:p>
          <a:p>
            <a:pPr marL="285750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altLang="ru-RU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  <a:cs typeface="Times New Roman" pitchFamily="18" charset="0"/>
              </a:rPr>
              <a:t>как </a:t>
            </a:r>
            <a:r>
              <a:rPr lang="ru-RU" altLang="ru-RU" sz="22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  <a:cs typeface="Times New Roman" pitchFamily="18" charset="0"/>
              </a:rPr>
              <a:t>правило, внутренние споры разрешаются </a:t>
            </a:r>
            <a:r>
              <a:rPr lang="ru-RU" altLang="ru-RU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  <a:cs typeface="Times New Roman" pitchFamily="18" charset="0"/>
              </a:rPr>
              <a:t>в срок </a:t>
            </a:r>
            <a:r>
              <a:rPr lang="ru-RU" altLang="ru-RU" sz="22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  <a:cs typeface="Times New Roman" pitchFamily="18" charset="0"/>
              </a:rPr>
              <a:t>не более 60 дней, </a:t>
            </a:r>
            <a:r>
              <a:rPr lang="ru-RU" altLang="ru-RU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  <a:cs typeface="Times New Roman" pitchFamily="18" charset="0"/>
              </a:rPr>
              <a:t>а </a:t>
            </a:r>
            <a:r>
              <a:rPr lang="ru-RU" altLang="ru-RU" sz="22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  <a:cs typeface="Times New Roman" pitchFamily="18" charset="0"/>
              </a:rPr>
              <a:t>международные коммерческие споры – не более 180 дней со </a:t>
            </a:r>
            <a:r>
              <a:rPr lang="ru-RU" altLang="ru-RU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  <a:cs typeface="Times New Roman" pitchFamily="18" charset="0"/>
              </a:rPr>
              <a:t>дня формирования </a:t>
            </a:r>
            <a:r>
              <a:rPr lang="ru-RU" altLang="ru-RU" sz="22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  <a:cs typeface="Times New Roman" pitchFamily="18" charset="0"/>
              </a:rPr>
              <a:t>коллегии арбитров, либо избрания или назначения единоличного </a:t>
            </a:r>
            <a:r>
              <a:rPr lang="ru-RU" altLang="ru-RU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  <a:cs typeface="Times New Roman" pitchFamily="18" charset="0"/>
              </a:rPr>
              <a:t>арбитра</a:t>
            </a:r>
          </a:p>
          <a:p>
            <a:pPr marL="285750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200" b="1" dirty="0" smtClean="0">
              <a:solidFill>
                <a:prstClr val="black">
                  <a:lumMod val="65000"/>
                  <a:lumOff val="35000"/>
                </a:prstClr>
              </a:solidFill>
              <a:latin typeface="Trebuchet MS" pitchFamily="34" charset="0"/>
              <a:cs typeface="Times New Roman" pitchFamily="18" charset="0"/>
            </a:endParaRPr>
          </a:p>
          <a:p>
            <a:pPr marL="285750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200" b="1" dirty="0" smtClean="0">
              <a:solidFill>
                <a:prstClr val="black">
                  <a:lumMod val="65000"/>
                  <a:lumOff val="35000"/>
                </a:prstClr>
              </a:solidFill>
              <a:latin typeface="Trebuchet MS" pitchFamily="34" charset="0"/>
              <a:cs typeface="Times New Roman" pitchFamily="18" charset="0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1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4524"/>
            <a:ext cx="9144000" cy="84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98412" y="6381328"/>
            <a:ext cx="2133600" cy="365125"/>
          </a:xfrm>
        </p:spPr>
        <p:txBody>
          <a:bodyPr/>
          <a:lstStyle/>
          <a:p>
            <a:pPr>
              <a:defRPr/>
            </a:pPr>
            <a:fld id="{230E4767-4C11-490A-B7F9-3E2495C248B8}" type="slidenum">
              <a:rPr lang="en-US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alt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003" y="125651"/>
            <a:ext cx="90364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арбитража и посредничества ТПП РФ </a:t>
            </a:r>
          </a:p>
          <a:p>
            <a:pPr algn="ctr"/>
            <a:endParaRPr lang="ru-RU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\\srvfiles\tppdocs\ЦАП\Arbitr\Arbitr2022\МКАС - 90-летие\Буклет\ФОТО ДЛЯ БУКЛЕТА\Выбранные фото\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1" y="809036"/>
            <a:ext cx="9036495" cy="604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30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Рекомендуемое арбитражное соглашение </a:t>
            </a:r>
            <a:endParaRPr lang="ru-RU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 </a:t>
            </a:r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рассмотрению споров в МКАС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844824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Все 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споры, разногласия или требования, возникающие из настоящего договора (соглашения) или в связи с ним, в том числе касающиеся его вступления в силу, заключения, изменения, исполнения, нарушения, прекращения или действительности, подлежат рассмотрению в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Международном коммерческом арбитражном суде 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при Торгово-промышленной палате Российской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Федерации соответствии 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 применимыми правилами и положениями МКАС. Арбитражное решение является для сторон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окончательным.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40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765"/>
            <a:ext cx="9108505" cy="6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5349"/>
            <a:ext cx="9144000" cy="12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68855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ТОРГОВО-ПРОМЫШЛЕННАЯ ПАЛАТА РОССИЙСКОЙ ФЕДЕРАЦИИ</a:t>
            </a:r>
            <a:endParaRPr lang="ru-RU" b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1000"/>
                    </a14:imgEffect>
                    <a14:imgEffect>
                      <a14:colorTemperature colorTemp="5125"/>
                    </a14:imgEffect>
                    <a14:imgEffect>
                      <a14:saturation sat="90000"/>
                    </a14:imgEffect>
                    <a14:imgEffect>
                      <a14:brightnessContrast bright="-18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0" y="711718"/>
            <a:ext cx="8946742" cy="59526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787" y="2564904"/>
            <a:ext cx="83529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Благодарю за внимание</a:t>
            </a:r>
            <a:r>
              <a:rPr lang="en-US" sz="88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  <a:endParaRPr lang="ru-RU" sz="8800" b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673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0"/>
            <a:ext cx="9108505" cy="118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98412" y="6381328"/>
            <a:ext cx="2133600" cy="365125"/>
          </a:xfrm>
        </p:spPr>
        <p:txBody>
          <a:bodyPr/>
          <a:lstStyle/>
          <a:p>
            <a:pPr>
              <a:defRPr/>
            </a:pPr>
            <a:fld id="{230E4767-4C11-490A-B7F9-3E2495C248B8}" type="slidenum">
              <a:rPr lang="en-US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alt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Organization Chart 2"/>
          <p:cNvGrpSpPr>
            <a:grpSpLocks noChangeAspect="1"/>
          </p:cNvGrpSpPr>
          <p:nvPr/>
        </p:nvGrpSpPr>
        <p:grpSpPr bwMode="auto">
          <a:xfrm>
            <a:off x="765851" y="1916831"/>
            <a:ext cx="7577457" cy="3377219"/>
            <a:chOff x="1134" y="1701"/>
            <a:chExt cx="2938" cy="288"/>
          </a:xfrm>
        </p:grpSpPr>
        <p:sp>
          <p:nvSpPr>
            <p:cNvPr id="6" name="_s1034"/>
            <p:cNvSpPr>
              <a:spLocks noChangeArrowheads="1"/>
            </p:cNvSpPr>
            <p:nvPr/>
          </p:nvSpPr>
          <p:spPr bwMode="auto">
            <a:xfrm>
              <a:off x="1134" y="1701"/>
              <a:ext cx="864" cy="28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070C0"/>
                </a:gs>
                <a:gs pos="50000">
                  <a:schemeClr val="bg2">
                    <a:lumMod val="75000"/>
                  </a:schemeClr>
                </a:gs>
                <a:gs pos="100000">
                  <a:srgbClr val="0070C0"/>
                </a:gs>
              </a:gsLst>
              <a:lin ang="5400000" scaled="0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5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/>
                </a:rPr>
                <a:t>Международный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5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/>
                </a:rPr>
                <a:t>коммерческий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5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/>
                </a:rPr>
                <a:t>арбитражный суд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5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/>
                </a:rPr>
                <a:t>(МКАС)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5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/>
                </a:rPr>
                <a:t>с 1932 года</a:t>
              </a:r>
            </a:p>
          </p:txBody>
        </p:sp>
        <p:sp>
          <p:nvSpPr>
            <p:cNvPr id="7" name="_s1035"/>
            <p:cNvSpPr>
              <a:spLocks noChangeArrowheads="1"/>
            </p:cNvSpPr>
            <p:nvPr/>
          </p:nvSpPr>
          <p:spPr bwMode="auto">
            <a:xfrm>
              <a:off x="2171" y="1701"/>
              <a:ext cx="864" cy="28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070C0"/>
                </a:gs>
                <a:gs pos="50000">
                  <a:schemeClr val="bg2">
                    <a:lumMod val="75000"/>
                  </a:schemeClr>
                </a:gs>
                <a:gs pos="100000">
                  <a:srgbClr val="0070C0"/>
                </a:gs>
              </a:gsLst>
              <a:lin ang="5400000" scaled="0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5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/>
                </a:rPr>
                <a:t>Морская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5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/>
                </a:rPr>
                <a:t>арбитражная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5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/>
                </a:rPr>
                <a:t>комиссия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5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/>
                </a:rPr>
                <a:t>(МАК)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5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/>
                </a:rPr>
                <a:t>с 1930 года</a:t>
              </a:r>
            </a:p>
          </p:txBody>
        </p:sp>
        <p:sp>
          <p:nvSpPr>
            <p:cNvPr id="8" name="_s1036"/>
            <p:cNvSpPr>
              <a:spLocks noChangeArrowheads="1"/>
            </p:cNvSpPr>
            <p:nvPr/>
          </p:nvSpPr>
          <p:spPr bwMode="auto">
            <a:xfrm>
              <a:off x="3206" y="1701"/>
              <a:ext cx="866" cy="28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070C0"/>
                </a:gs>
                <a:gs pos="50000">
                  <a:schemeClr val="bg2">
                    <a:lumMod val="75000"/>
                  </a:schemeClr>
                </a:gs>
                <a:gs pos="100000">
                  <a:srgbClr val="0070C0"/>
                </a:gs>
              </a:gsLst>
              <a:lin ang="5400000" scaled="0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5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/>
                </a:rPr>
                <a:t>Коллегия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5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/>
                </a:rPr>
                <a:t>посредников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5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/>
                </a:rPr>
                <a:t>по проведению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5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/>
                </a:rPr>
                <a:t>примирительных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5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/>
                </a:rPr>
                <a:t>процедур 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5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/>
                </a:rPr>
                <a:t>с 2006 года</a:t>
              </a:r>
            </a:p>
          </p:txBody>
        </p:sp>
      </p:grp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8636" y="332656"/>
            <a:ext cx="909188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4" tIns="40817" rIns="81634" bIns="40817" numCol="1" anchor="ctr" anchorCtr="0" compatLnSpc="1">
            <a:prstTxWarp prst="textNoShape">
              <a:avLst/>
            </a:prstTxWarp>
            <a:noAutofit/>
          </a:bodyPr>
          <a:lstStyle>
            <a:lvl1pPr algn="ctr" defTabSz="957644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57644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57644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57644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57644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5pPr>
            <a:lvl6pPr marL="201168" algn="ctr" defTabSz="957644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6pPr>
            <a:lvl7pPr marL="402336" algn="ctr" defTabSz="957644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7pPr>
            <a:lvl8pPr marL="603504" algn="ctr" defTabSz="957644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8pPr>
            <a:lvl9pPr marL="804672" algn="ctr" defTabSz="957644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7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ТПП России образованы и действуют</a:t>
            </a:r>
          </a:p>
        </p:txBody>
      </p:sp>
    </p:spTree>
    <p:extLst>
      <p:ext uri="{BB962C8B-B14F-4D97-AF65-F5344CB8AC3E}">
        <p14:creationId xmlns:p14="http://schemas.microsoft.com/office/powerpoint/2010/main" val="156959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/>
          <p:cNvSpPr/>
          <p:nvPr/>
        </p:nvSpPr>
        <p:spPr>
          <a:xfrm>
            <a:off x="585839" y="2420888"/>
            <a:ext cx="3415735" cy="1523239"/>
          </a:xfrm>
          <a:prstGeom prst="round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60000">
                <a:schemeClr val="bg2">
                  <a:lumMod val="50000"/>
                </a:schemeClr>
              </a:gs>
              <a:gs pos="100000">
                <a:schemeClr val="bg2">
                  <a:lumMod val="25000"/>
                </a:schemeClr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Международные</a:t>
            </a:r>
            <a:endParaRPr lang="ru-RU" sz="2800" b="1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893727" y="2420886"/>
            <a:ext cx="3394533" cy="1523239"/>
          </a:xfrm>
          <a:prstGeom prst="round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60000">
                <a:schemeClr val="bg2">
                  <a:lumMod val="50000"/>
                </a:schemeClr>
              </a:gs>
              <a:gs pos="100000">
                <a:schemeClr val="bg2">
                  <a:lumMod val="25000"/>
                </a:schemeClr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kern="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Внутренние</a:t>
            </a:r>
            <a:endParaRPr lang="ru-RU" sz="2800" b="1" kern="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85839" y="4653135"/>
            <a:ext cx="3415735" cy="1545381"/>
          </a:xfrm>
          <a:prstGeom prst="round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60000">
                <a:schemeClr val="bg2">
                  <a:lumMod val="50000"/>
                </a:schemeClr>
              </a:gs>
              <a:gs pos="100000">
                <a:schemeClr val="bg2">
                  <a:lumMod val="25000"/>
                </a:schemeClr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Корпоративные</a:t>
            </a:r>
            <a:endParaRPr lang="ru-RU" sz="2800" kern="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893726" y="4653136"/>
            <a:ext cx="3394533" cy="1545381"/>
          </a:xfrm>
          <a:prstGeom prst="round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60000">
                <a:schemeClr val="bg2">
                  <a:lumMod val="50000"/>
                </a:schemeClr>
              </a:gs>
              <a:gs pos="100000">
                <a:schemeClr val="bg2">
                  <a:lumMod val="25000"/>
                </a:schemeClr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kern="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Спортивные</a:t>
            </a:r>
            <a:endParaRPr lang="ru-RU" sz="2800" kern="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1" y="188640"/>
            <a:ext cx="8784975" cy="964296"/>
          </a:xfrm>
          <a:prstGeom prst="round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60000">
                <a:schemeClr val="bg2">
                  <a:lumMod val="50000"/>
                </a:schemeClr>
              </a:gs>
              <a:gs pos="100000">
                <a:schemeClr val="bg2">
                  <a:lumMod val="25000"/>
                </a:schemeClr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Виды споров, рассматриваемых МКАС</a:t>
            </a:r>
            <a:endParaRPr lang="ru-RU" sz="6000" b="1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87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5349"/>
            <a:ext cx="9144000" cy="12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5"/>
            <a:ext cx="9143999" cy="84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6003" y="125646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 МКАС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ТПП РФ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01927287"/>
              </p:ext>
            </p:extLst>
          </p:nvPr>
        </p:nvGraphicFramePr>
        <p:xfrm>
          <a:off x="86003" y="843564"/>
          <a:ext cx="9091335" cy="5771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8028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5349"/>
            <a:ext cx="9144000" cy="12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5"/>
            <a:ext cx="9143999" cy="84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6003" y="125646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 МКАС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ТПП РФ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4052294"/>
              </p:ext>
            </p:extLst>
          </p:nvPr>
        </p:nvGraphicFramePr>
        <p:xfrm>
          <a:off x="-38100" y="843564"/>
          <a:ext cx="9220200" cy="5781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7022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5349"/>
            <a:ext cx="9144000" cy="12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-71462"/>
            <a:ext cx="9143999" cy="84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6003" y="125646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 МКАС </a:t>
            </a:r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ТПП РФ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911" y="1844824"/>
            <a:ext cx="354989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 b="1" i="0" u="none" strike="noStrike" kern="1200" baseline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defRPr>
            </a:pPr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году в МКАС обратились стороны из </a:t>
            </a:r>
          </a:p>
          <a:p>
            <a:pPr algn="ctr">
              <a:defRPr sz="2400" b="1" i="0" u="none" strike="noStrike" kern="1200" baseline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defRPr>
            </a:pPr>
            <a:r>
              <a:rPr lang="en-US" sz="9600" b="1" dirty="0" smtClean="0">
                <a:solidFill>
                  <a:srgbClr val="4E67C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</a:t>
            </a:r>
            <a:r>
              <a:rPr lang="ru-RU" sz="7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 sz="2400" b="1" i="0" u="none" strike="noStrike" kern="1200" baseline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defRPr>
            </a:pPr>
            <a:r>
              <a:rPr lang="ru-RU" sz="2800" b="1" dirty="0" smtClean="0">
                <a:solidFill>
                  <a:srgbClr val="4E67C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</a:t>
            </a:r>
            <a:endParaRPr lang="en-US" sz="2800" b="1" dirty="0">
              <a:solidFill>
                <a:srgbClr val="4E67C8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510773"/>
              </p:ext>
            </p:extLst>
          </p:nvPr>
        </p:nvGraphicFramePr>
        <p:xfrm>
          <a:off x="4427984" y="2204864"/>
          <a:ext cx="4320480" cy="2944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4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smtClean="0">
                          <a:effectLst/>
                        </a:rPr>
                        <a:t>Китай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29</a:t>
                      </a:r>
                      <a:endParaRPr lang="ru-RU" sz="4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42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/>
                        </a:rPr>
                        <a:t>Беларусь</a:t>
                      </a:r>
                      <a:endParaRPr lang="ru-RU" sz="24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29</a:t>
                      </a:r>
                      <a:endParaRPr lang="ru-RU" sz="4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4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Турция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ru-RU" sz="4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4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ОАЭ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13</a:t>
                      </a:r>
                      <a:endParaRPr lang="ru-RU" sz="4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4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Казахстан</a:t>
                      </a:r>
                      <a:endParaRPr lang="ru-RU" sz="4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4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4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Германия</a:t>
                      </a:r>
                      <a:endParaRPr lang="ru-RU" sz="2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905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12</a:t>
                      </a:r>
                      <a:endParaRPr lang="ru-RU" sz="4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4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Узбекистан</a:t>
                      </a:r>
                      <a:endParaRPr lang="ru-RU" sz="2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905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12</a:t>
                      </a:r>
                      <a:endParaRPr lang="ru-RU" sz="2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9050" marR="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39952" y="1383159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Лидеры по числу обращений: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1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5349"/>
            <a:ext cx="9144000" cy="12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5"/>
            <a:ext cx="9143999" cy="84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6003" y="125646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 МКАС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ТПП РФ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82801615"/>
              </p:ext>
            </p:extLst>
          </p:nvPr>
        </p:nvGraphicFramePr>
        <p:xfrm>
          <a:off x="-138112" y="843564"/>
          <a:ext cx="9420225" cy="5781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9513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3370</TotalTime>
  <Words>1181</Words>
  <Application>Microsoft Office PowerPoint</Application>
  <PresentationFormat>Экран (4:3)</PresentationFormat>
  <Paragraphs>366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Бенов А.Г.</dc:creator>
  <cp:lastModifiedBy>Подшибякин Дмитрий Николаевич</cp:lastModifiedBy>
  <cp:revision>340</cp:revision>
  <cp:lastPrinted>2024-05-27T11:09:33Z</cp:lastPrinted>
  <dcterms:created xsi:type="dcterms:W3CDTF">2017-02-13T10:57:26Z</dcterms:created>
  <dcterms:modified xsi:type="dcterms:W3CDTF">2025-02-18T09:12:23Z</dcterms:modified>
</cp:coreProperties>
</file>