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87" r:id="rId6"/>
    <p:sldId id="288" r:id="rId7"/>
    <p:sldId id="289" r:id="rId8"/>
    <p:sldId id="278" r:id="rId9"/>
    <p:sldId id="28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34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>
        <p:guide orient="horz" pos="2137"/>
        <p:guide pos="3817"/>
        <p:guide pos="438"/>
        <p:guide pos="347"/>
        <p:guide pos="393"/>
        <p:guide orient="horz" pos="11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3C8B-AD3B-49AC-ACB7-406FD6B736A8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D956-F97C-461A-839A-2E9944F2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4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3C8B-AD3B-49AC-ACB7-406FD6B736A8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D956-F97C-461A-839A-2E9944F2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4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3C8B-AD3B-49AC-ACB7-406FD6B736A8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D956-F97C-461A-839A-2E9944F2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4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3C8B-AD3B-49AC-ACB7-406FD6B736A8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D956-F97C-461A-839A-2E9944F2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0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3C8B-AD3B-49AC-ACB7-406FD6B736A8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D956-F97C-461A-839A-2E9944F2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0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3C8B-AD3B-49AC-ACB7-406FD6B736A8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D956-F97C-461A-839A-2E9944F2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3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3C8B-AD3B-49AC-ACB7-406FD6B736A8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D956-F97C-461A-839A-2E9944F2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2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3C8B-AD3B-49AC-ACB7-406FD6B736A8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D956-F97C-461A-839A-2E9944F2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8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3C8B-AD3B-49AC-ACB7-406FD6B736A8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D956-F97C-461A-839A-2E9944F2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5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3C8B-AD3B-49AC-ACB7-406FD6B736A8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D956-F97C-461A-839A-2E9944F2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4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3C8B-AD3B-49AC-ACB7-406FD6B736A8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D956-F97C-461A-839A-2E9944F2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8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3C8B-AD3B-49AC-ACB7-406FD6B736A8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CD956-F97C-461A-839A-2E9944F2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20624" y="437873"/>
            <a:ext cx="6070791" cy="132343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4000" b="1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Удостоверяющий центр «</a:t>
            </a:r>
            <a:r>
              <a:rPr lang="ru-RU" sz="4000" b="1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Такском</a:t>
            </a:r>
            <a:r>
              <a:rPr lang="ru-RU" sz="4000" b="1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ru-RU" sz="4000" b="1" dirty="0" smtClean="0">
              <a:solidFill>
                <a:srgbClr val="0070C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310" y="5907436"/>
            <a:ext cx="3395330" cy="46166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 sz="2400" b="1" dirty="0"/>
              <a:t>taxcom.ru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805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0863" y="437873"/>
            <a:ext cx="5933454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 компании</a:t>
            </a:r>
            <a:endParaRPr lang="ru-RU" sz="2800" b="1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977" y="968079"/>
            <a:ext cx="9628187" cy="4308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Разработчик и провайдер IT-сервисов для бизнеса </a:t>
            </a:r>
            <a:r>
              <a:rPr lang="ru-RU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Такском</a:t>
            </a:r>
            <a:r>
              <a:rPr lang="ru-RU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в цифрах и фактах</a:t>
            </a:r>
            <a:endParaRPr lang="ru-RU" sz="22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35245" y="1828799"/>
            <a:ext cx="10921511" cy="4137026"/>
            <a:chOff x="638143" y="1828799"/>
            <a:chExt cx="10921511" cy="41370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39844" y="1828799"/>
              <a:ext cx="5351604" cy="938213"/>
              <a:chOff x="639844" y="2920091"/>
              <a:chExt cx="5351604" cy="938213"/>
            </a:xfrm>
            <a:solidFill>
              <a:srgbClr val="F7F7F7"/>
            </a:solidFill>
          </p:grpSpPr>
          <p:sp>
            <p:nvSpPr>
              <p:cNvPr id="9" name="TextBox 8"/>
              <p:cNvSpPr txBox="1">
                <a:spLocks/>
              </p:cNvSpPr>
              <p:nvPr/>
            </p:nvSpPr>
            <p:spPr>
              <a:xfrm>
                <a:off x="639844" y="2920091"/>
                <a:ext cx="5351604" cy="938213"/>
              </a:xfrm>
              <a:prstGeom prst="roundRect">
                <a:avLst>
                  <a:gd name="adj" fmla="val 12034"/>
                </a:avLst>
              </a:prstGeom>
              <a:grpFill/>
            </p:spPr>
            <p:txBody>
              <a:bodyPr wrap="square" lIns="828000" tIns="108000" rIns="72000" bIns="108000" rtlCol="0" anchor="ctr" anchorCtr="0">
                <a:no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 smtClean="0">
                    <a:effectLst/>
                  </a:rPr>
                  <a:t>Аккредитованный удостоверяющий центр оформления электронных подписей</a:t>
                </a:r>
                <a:endParaRPr lang="ru-RU" b="1" dirty="0" smtClean="0"/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008" y="3097318"/>
                <a:ext cx="576000" cy="576000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638143" y="2908565"/>
              <a:ext cx="5351604" cy="948478"/>
              <a:chOff x="639844" y="2867451"/>
              <a:chExt cx="5351604" cy="948478"/>
            </a:xfrm>
            <a:solidFill>
              <a:srgbClr val="F7F7F7"/>
            </a:solidFill>
          </p:grpSpPr>
          <p:sp>
            <p:nvSpPr>
              <p:cNvPr id="16" name="TextBox 15"/>
              <p:cNvSpPr txBox="1">
                <a:spLocks/>
              </p:cNvSpPr>
              <p:nvPr/>
            </p:nvSpPr>
            <p:spPr>
              <a:xfrm>
                <a:off x="639844" y="2867451"/>
                <a:ext cx="5351604" cy="948478"/>
              </a:xfrm>
              <a:prstGeom prst="roundRect">
                <a:avLst>
                  <a:gd name="adj" fmla="val 12034"/>
                </a:avLst>
              </a:prstGeom>
              <a:grpFill/>
            </p:spPr>
            <p:txBody>
              <a:bodyPr wrap="square" lIns="828000" tIns="108000" rIns="72000" bIns="108000" rtlCol="0" anchor="ctr" anchorCtr="0">
                <a:no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 smtClean="0">
                    <a:effectLst/>
                  </a:rPr>
                  <a:t>Оператор ЭДО и онлайн-отчётности в госорганы</a:t>
                </a:r>
                <a:endParaRPr lang="ru-RU" b="1" dirty="0" smtClean="0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709" y="3033902"/>
                <a:ext cx="576000" cy="576000"/>
              </a:xfrm>
              <a:prstGeom prst="rect">
                <a:avLst/>
              </a:prstGeom>
              <a:grpFill/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638143" y="4017200"/>
              <a:ext cx="5351604" cy="924691"/>
              <a:chOff x="639844" y="2920092"/>
              <a:chExt cx="5351604" cy="924691"/>
            </a:xfrm>
            <a:solidFill>
              <a:srgbClr val="F7F7F7"/>
            </a:solidFill>
          </p:grpSpPr>
          <p:sp>
            <p:nvSpPr>
              <p:cNvPr id="19" name="TextBox 18"/>
              <p:cNvSpPr txBox="1">
                <a:spLocks/>
              </p:cNvSpPr>
              <p:nvPr/>
            </p:nvSpPr>
            <p:spPr>
              <a:xfrm>
                <a:off x="639844" y="2920092"/>
                <a:ext cx="5351604" cy="924691"/>
              </a:xfrm>
              <a:prstGeom prst="roundRect">
                <a:avLst>
                  <a:gd name="adj" fmla="val 12034"/>
                </a:avLst>
              </a:prstGeom>
              <a:grpFill/>
            </p:spPr>
            <p:txBody>
              <a:bodyPr wrap="square" lIns="828000" tIns="108000" rIns="72000" bIns="108000" rtlCol="0" anchor="ctr" anchorCtr="0">
                <a:no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 smtClean="0">
                    <a:effectLst/>
                  </a:rPr>
                  <a:t>Решения для работы с маркировкой и </a:t>
                </a:r>
                <a:r>
                  <a:rPr lang="ru-RU" b="1" dirty="0" err="1" smtClean="0">
                    <a:effectLst/>
                  </a:rPr>
                  <a:t>прослеживаемостью</a:t>
                </a:r>
                <a:endParaRPr lang="ru-RU" b="1" dirty="0" smtClean="0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608" y="3022437"/>
                <a:ext cx="576000" cy="720000"/>
              </a:xfrm>
              <a:prstGeom prst="rect">
                <a:avLst/>
              </a:prstGeom>
              <a:grpFill/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638143" y="5102048"/>
              <a:ext cx="5351604" cy="863777"/>
              <a:chOff x="639844" y="2912322"/>
              <a:chExt cx="5351604" cy="863777"/>
            </a:xfrm>
            <a:solidFill>
              <a:srgbClr val="F7F7F7"/>
            </a:solidFill>
          </p:grpSpPr>
          <p:sp>
            <p:nvSpPr>
              <p:cNvPr id="22" name="TextBox 21"/>
              <p:cNvSpPr txBox="1">
                <a:spLocks/>
              </p:cNvSpPr>
              <p:nvPr/>
            </p:nvSpPr>
            <p:spPr>
              <a:xfrm>
                <a:off x="639844" y="2912322"/>
                <a:ext cx="5351604" cy="863777"/>
              </a:xfrm>
              <a:prstGeom prst="roundRect">
                <a:avLst>
                  <a:gd name="adj" fmla="val 12034"/>
                </a:avLst>
              </a:prstGeom>
              <a:grpFill/>
            </p:spPr>
            <p:txBody>
              <a:bodyPr wrap="square" lIns="828000" tIns="108000" rIns="72000" bIns="108000" rtlCol="0" anchor="ctr" anchorCtr="0">
                <a:no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 smtClean="0">
                    <a:effectLst/>
                  </a:rPr>
                  <a:t>Оператор фискальных данных</a:t>
                </a:r>
                <a:endParaRPr lang="ru-RU" b="1" dirty="0" smtClean="0"/>
              </a:p>
            </p:txBody>
          </p:sp>
          <p:pic>
            <p:nvPicPr>
              <p:cNvPr id="23" name="Рисунок 22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607" y="3056210"/>
                <a:ext cx="576000" cy="576000"/>
              </a:xfrm>
              <a:prstGeom prst="rect">
                <a:avLst/>
              </a:prstGeom>
              <a:grpFill/>
            </p:spPr>
          </p:pic>
        </p:grpSp>
        <p:sp>
          <p:nvSpPr>
            <p:cNvPr id="24" name="TextBox 23"/>
            <p:cNvSpPr txBox="1">
              <a:spLocks/>
            </p:cNvSpPr>
            <p:nvPr/>
          </p:nvSpPr>
          <p:spPr>
            <a:xfrm>
              <a:off x="6188510" y="1828799"/>
              <a:ext cx="5371144" cy="4137026"/>
            </a:xfrm>
            <a:prstGeom prst="roundRect">
              <a:avLst>
                <a:gd name="adj" fmla="val 2428"/>
              </a:avLst>
            </a:prstGeom>
            <a:solidFill>
              <a:srgbClr val="F7F7F7"/>
            </a:solidFill>
          </p:spPr>
          <p:txBody>
            <a:bodyPr wrap="square" lIns="180000" tIns="144000" rIns="72000" bIns="108000" rtlCol="0" anchor="t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ru-RU" b="1" dirty="0" smtClean="0"/>
                <a:t>Факты</a:t>
              </a:r>
              <a:endParaRPr lang="ru-RU" sz="2000" b="1" dirty="0" smtClean="0"/>
            </a:p>
            <a:p>
              <a:pPr marL="361950" indent="-266700">
                <a:lnSpc>
                  <a:spcPts val="2000"/>
                </a:lnSpc>
                <a:spcAft>
                  <a:spcPts val="600"/>
                </a:spcAft>
                <a:buSzPct val="110000"/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ru-RU" sz="1600" dirty="0" smtClean="0"/>
                <a:t>С 2000 года работаем на IT-рынке</a:t>
              </a:r>
            </a:p>
            <a:p>
              <a:pPr marL="361950" indent="-266700">
                <a:lnSpc>
                  <a:spcPts val="2000"/>
                </a:lnSpc>
                <a:spcAft>
                  <a:spcPts val="600"/>
                </a:spcAft>
                <a:buSzPct val="110000"/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ru-RU" sz="1600" dirty="0" smtClean="0"/>
                <a:t>IT-сервисы </a:t>
              </a:r>
              <a:r>
                <a:rPr lang="ru-RU" sz="1600" dirty="0" err="1" smtClean="0"/>
                <a:t>Такском</a:t>
              </a:r>
              <a:r>
                <a:rPr lang="ru-RU" sz="1600" dirty="0" smtClean="0"/>
                <a:t> закрывают потребности любого бизнеса</a:t>
              </a:r>
            </a:p>
            <a:p>
              <a:pPr marL="361950" indent="-266700">
                <a:lnSpc>
                  <a:spcPts val="2000"/>
                </a:lnSpc>
                <a:spcAft>
                  <a:spcPts val="600"/>
                </a:spcAft>
                <a:buSzPct val="110000"/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ru-RU" sz="1600" dirty="0" smtClean="0"/>
                <a:t>Множество тарифных планов</a:t>
              </a:r>
            </a:p>
            <a:p>
              <a:pPr marL="361950" indent="-266700">
                <a:lnSpc>
                  <a:spcPts val="2000"/>
                </a:lnSpc>
                <a:spcAft>
                  <a:spcPts val="600"/>
                </a:spcAft>
                <a:buSzPct val="110000"/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ru-RU" sz="1600" dirty="0" smtClean="0"/>
                <a:t>Высокая скорость обработки заказов</a:t>
              </a:r>
            </a:p>
            <a:p>
              <a:pPr marL="361950" indent="-266700">
                <a:lnSpc>
                  <a:spcPts val="2000"/>
                </a:lnSpc>
                <a:spcAft>
                  <a:spcPts val="600"/>
                </a:spcAft>
                <a:buSzPct val="110000"/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ru-RU" sz="1600" dirty="0" smtClean="0"/>
                <a:t>Техподдержка пользователей 24/7</a:t>
              </a:r>
            </a:p>
            <a:p>
              <a:pPr marL="361950" indent="-266700">
                <a:lnSpc>
                  <a:spcPts val="2000"/>
                </a:lnSpc>
                <a:spcAft>
                  <a:spcPts val="600"/>
                </a:spcAft>
                <a:buSzPct val="110000"/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ru-RU" sz="1600" dirty="0" smtClean="0"/>
                <a:t>Ежегодно отправляем и принимаем более 40 млн  электронных документов</a:t>
              </a:r>
            </a:p>
            <a:p>
              <a:pPr marL="361950" indent="-266700">
                <a:lnSpc>
                  <a:spcPts val="2000"/>
                </a:lnSpc>
                <a:spcAft>
                  <a:spcPts val="600"/>
                </a:spcAft>
                <a:buSzPct val="110000"/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ru-RU" sz="1600" dirty="0" smtClean="0"/>
                <a:t>Пять лет подряд (2019-2023 гг.) ОФД «</a:t>
              </a:r>
              <a:r>
                <a:rPr lang="ru-RU" sz="1600" dirty="0" err="1" smtClean="0"/>
                <a:t>Такском</a:t>
              </a:r>
              <a:r>
                <a:rPr lang="ru-RU" sz="1600" dirty="0" smtClean="0"/>
                <a:t>» занимает 2-е место в России по числу подключённых касс в рейтинге </a:t>
              </a:r>
              <a:r>
                <a:rPr lang="ru-RU" sz="1600" dirty="0" err="1" smtClean="0"/>
                <a:t>CNews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Analytics</a:t>
              </a:r>
              <a:r>
                <a:rPr lang="ru-RU" sz="1600" dirty="0" smtClean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7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0862" y="437873"/>
            <a:ext cx="9445893" cy="954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Выпускаем все виды электронных подписей </a:t>
            </a:r>
            <a:r>
              <a:rPr lang="ru-RU" sz="28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сотрудникам </a:t>
            </a:r>
            <a:r>
              <a:rPr lang="ru-RU" sz="2800" b="1" dirty="0" err="1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юрлиц</a:t>
            </a:r>
            <a:r>
              <a:rPr lang="ru-RU" sz="28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и физлицам для любых целей</a:t>
            </a:r>
            <a:endParaRPr lang="ru-RU" sz="2800" b="1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2047" y="2408562"/>
            <a:ext cx="10926161" cy="2028826"/>
            <a:chOff x="632047" y="2408562"/>
            <a:chExt cx="10926161" cy="20288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32047" y="2408562"/>
              <a:ext cx="3539903" cy="938213"/>
              <a:chOff x="639844" y="2920091"/>
              <a:chExt cx="3539903" cy="938213"/>
            </a:xfrm>
            <a:solidFill>
              <a:srgbClr val="F7F7F7"/>
            </a:solidFill>
          </p:grpSpPr>
          <p:sp>
            <p:nvSpPr>
              <p:cNvPr id="9" name="TextBox 8"/>
              <p:cNvSpPr txBox="1">
                <a:spLocks/>
              </p:cNvSpPr>
              <p:nvPr/>
            </p:nvSpPr>
            <p:spPr>
              <a:xfrm>
                <a:off x="639844" y="2920091"/>
                <a:ext cx="3539903" cy="938213"/>
              </a:xfrm>
              <a:prstGeom prst="roundRect">
                <a:avLst>
                  <a:gd name="adj" fmla="val 12034"/>
                </a:avLst>
              </a:prstGeom>
              <a:solidFill>
                <a:srgbClr val="F7F7F7"/>
              </a:solidFill>
            </p:spPr>
            <p:txBody>
              <a:bodyPr wrap="square" lIns="828000" tIns="108000" rIns="72000" bIns="108000" rtlCol="0" anchor="ctr" anchorCtr="0">
                <a:no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 err="1" smtClean="0"/>
                  <a:t>Госуслуги</a:t>
                </a:r>
                <a:endParaRPr lang="ru-RU" b="1" dirty="0"/>
              </a:p>
              <a:p>
                <a:pPr>
                  <a:lnSpc>
                    <a:spcPts val="2200"/>
                  </a:lnSpc>
                </a:pPr>
                <a:r>
                  <a:rPr lang="ru-RU" b="1" dirty="0" smtClean="0"/>
                  <a:t>и </a:t>
                </a:r>
                <a:r>
                  <a:rPr lang="ru-RU" b="1" dirty="0"/>
                  <a:t>суды</a:t>
                </a:r>
                <a:endParaRPr lang="ru-RU" b="1" dirty="0" smtClean="0">
                  <a:effectLst/>
                </a:endParaRPr>
              </a:p>
            </p:txBody>
          </p:sp>
          <p:pic>
            <p:nvPicPr>
              <p:cNvPr id="10" name="Рисунок 9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106844"/>
                <a:ext cx="576000" cy="576000"/>
              </a:xfrm>
              <a:prstGeom prst="rect">
                <a:avLst/>
              </a:prstGeom>
              <a:noFill/>
            </p:spPr>
          </p:pic>
        </p:grpSp>
        <p:grpSp>
          <p:nvGrpSpPr>
            <p:cNvPr id="53" name="Группа 52"/>
            <p:cNvGrpSpPr/>
            <p:nvPr/>
          </p:nvGrpSpPr>
          <p:grpSpPr>
            <a:xfrm>
              <a:off x="632047" y="3499175"/>
              <a:ext cx="3539903" cy="938213"/>
              <a:chOff x="639844" y="2920091"/>
              <a:chExt cx="3539903" cy="938213"/>
            </a:xfrm>
            <a:solidFill>
              <a:srgbClr val="F7F7F7"/>
            </a:solidFill>
          </p:grpSpPr>
          <p:sp>
            <p:nvSpPr>
              <p:cNvPr id="54" name="TextBox 53"/>
              <p:cNvSpPr txBox="1">
                <a:spLocks/>
              </p:cNvSpPr>
              <p:nvPr/>
            </p:nvSpPr>
            <p:spPr>
              <a:xfrm>
                <a:off x="639844" y="2920091"/>
                <a:ext cx="3539903" cy="938213"/>
              </a:xfrm>
              <a:prstGeom prst="roundRect">
                <a:avLst>
                  <a:gd name="adj" fmla="val 12034"/>
                </a:avLst>
              </a:prstGeom>
              <a:solidFill>
                <a:srgbClr val="F7F7F7"/>
              </a:solidFill>
            </p:spPr>
            <p:txBody>
              <a:bodyPr wrap="square" lIns="828000" tIns="108000" rIns="72000" bIns="108000" rtlCol="0" anchor="ctr" anchorCtr="0">
                <a:no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 smtClean="0"/>
                  <a:t>Электронные 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b="1" dirty="0" smtClean="0"/>
                  <a:t>торги </a:t>
                </a:r>
                <a:endParaRPr lang="ru-RU" b="1" dirty="0" smtClean="0">
                  <a:effectLst/>
                </a:endParaRPr>
              </a:p>
            </p:txBody>
          </p:sp>
          <p:pic>
            <p:nvPicPr>
              <p:cNvPr id="55" name="Рисунок 54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106844"/>
                <a:ext cx="576000" cy="576000"/>
              </a:xfrm>
              <a:prstGeom prst="rect">
                <a:avLst/>
              </a:prstGeom>
              <a:noFill/>
            </p:spPr>
          </p:pic>
        </p:grpSp>
        <p:grpSp>
          <p:nvGrpSpPr>
            <p:cNvPr id="56" name="Группа 55"/>
            <p:cNvGrpSpPr/>
            <p:nvPr/>
          </p:nvGrpSpPr>
          <p:grpSpPr>
            <a:xfrm>
              <a:off x="4332320" y="2408562"/>
              <a:ext cx="3539903" cy="938213"/>
              <a:chOff x="639844" y="2920091"/>
              <a:chExt cx="3539903" cy="938213"/>
            </a:xfrm>
            <a:solidFill>
              <a:srgbClr val="F7F7F7"/>
            </a:solidFill>
          </p:grpSpPr>
          <p:sp>
            <p:nvSpPr>
              <p:cNvPr id="57" name="TextBox 56"/>
              <p:cNvSpPr txBox="1">
                <a:spLocks/>
              </p:cNvSpPr>
              <p:nvPr/>
            </p:nvSpPr>
            <p:spPr>
              <a:xfrm>
                <a:off x="639844" y="2920091"/>
                <a:ext cx="3539903" cy="938213"/>
              </a:xfrm>
              <a:prstGeom prst="roundRect">
                <a:avLst>
                  <a:gd name="adj" fmla="val 12034"/>
                </a:avLst>
              </a:prstGeom>
              <a:solidFill>
                <a:srgbClr val="F7F7F7"/>
              </a:solidFill>
            </p:spPr>
            <p:txBody>
              <a:bodyPr wrap="square" lIns="828000" tIns="108000" rIns="72000" bIns="108000" rtlCol="0" anchor="ctr" anchorCtr="0">
                <a:no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 smtClean="0"/>
                  <a:t>Отчётность 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b="1" dirty="0" smtClean="0"/>
                  <a:t>в</a:t>
                </a:r>
                <a:r>
                  <a:rPr lang="ru-RU" b="1" dirty="0"/>
                  <a:t> госорганы</a:t>
                </a:r>
                <a:endParaRPr lang="ru-RU" b="1" dirty="0" smtClean="0">
                  <a:effectLst/>
                </a:endParaRPr>
              </a:p>
            </p:txBody>
          </p:sp>
          <p:pic>
            <p:nvPicPr>
              <p:cNvPr id="58" name="Рисунок 57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108471"/>
                <a:ext cx="576000" cy="572745"/>
              </a:xfrm>
              <a:prstGeom prst="rect">
                <a:avLst/>
              </a:prstGeom>
              <a:noFill/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332320" y="3499175"/>
              <a:ext cx="3539903" cy="938213"/>
              <a:chOff x="639844" y="2920091"/>
              <a:chExt cx="3539903" cy="938213"/>
            </a:xfrm>
            <a:solidFill>
              <a:srgbClr val="F7F7F7"/>
            </a:solidFill>
          </p:grpSpPr>
          <p:sp>
            <p:nvSpPr>
              <p:cNvPr id="60" name="TextBox 59"/>
              <p:cNvSpPr txBox="1">
                <a:spLocks/>
              </p:cNvSpPr>
              <p:nvPr/>
            </p:nvSpPr>
            <p:spPr>
              <a:xfrm>
                <a:off x="639844" y="2920091"/>
                <a:ext cx="3539903" cy="938213"/>
              </a:xfrm>
              <a:prstGeom prst="roundRect">
                <a:avLst>
                  <a:gd name="adj" fmla="val 12034"/>
                </a:avLst>
              </a:prstGeom>
              <a:solidFill>
                <a:srgbClr val="F7F7F7"/>
              </a:solidFill>
            </p:spPr>
            <p:txBody>
              <a:bodyPr wrap="square" lIns="828000" tIns="108000" rIns="72000" bIns="108000" rtlCol="0" anchor="ctr" anchorCtr="0">
                <a:no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 smtClean="0"/>
                  <a:t>Торговля 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b="1" dirty="0" smtClean="0"/>
                  <a:t>и</a:t>
                </a:r>
                <a:r>
                  <a:rPr lang="ru-RU" b="1" dirty="0"/>
                  <a:t> онлайн-кассы</a:t>
                </a:r>
                <a:endParaRPr lang="ru-RU" b="1" dirty="0" smtClean="0">
                  <a:effectLst/>
                </a:endParaRPr>
              </a:p>
            </p:txBody>
          </p:sp>
          <p:pic>
            <p:nvPicPr>
              <p:cNvPr id="61" name="Рисунок 60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108471"/>
                <a:ext cx="576000" cy="572745"/>
              </a:xfrm>
              <a:prstGeom prst="rect">
                <a:avLst/>
              </a:prstGeom>
              <a:noFill/>
            </p:spPr>
          </p:pic>
        </p:grpSp>
        <p:grpSp>
          <p:nvGrpSpPr>
            <p:cNvPr id="62" name="Группа 61"/>
            <p:cNvGrpSpPr/>
            <p:nvPr/>
          </p:nvGrpSpPr>
          <p:grpSpPr>
            <a:xfrm>
              <a:off x="8018305" y="2408562"/>
              <a:ext cx="3539903" cy="938213"/>
              <a:chOff x="639844" y="2920091"/>
              <a:chExt cx="3539903" cy="938213"/>
            </a:xfrm>
            <a:solidFill>
              <a:srgbClr val="F7F7F7"/>
            </a:solidFill>
          </p:grpSpPr>
          <p:sp>
            <p:nvSpPr>
              <p:cNvPr id="63" name="TextBox 62"/>
              <p:cNvSpPr txBox="1">
                <a:spLocks/>
              </p:cNvSpPr>
              <p:nvPr/>
            </p:nvSpPr>
            <p:spPr>
              <a:xfrm>
                <a:off x="639844" y="2920091"/>
                <a:ext cx="3539903" cy="938213"/>
              </a:xfrm>
              <a:prstGeom prst="roundRect">
                <a:avLst>
                  <a:gd name="adj" fmla="val 12034"/>
                </a:avLst>
              </a:prstGeom>
              <a:solidFill>
                <a:srgbClr val="F7F7F7"/>
              </a:solidFill>
            </p:spPr>
            <p:txBody>
              <a:bodyPr wrap="square" lIns="828000" tIns="108000" rIns="72000" bIns="108000" rtlCol="0" anchor="ctr" anchorCtr="0">
                <a:no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/>
                  <a:t>Электронный документооборот</a:t>
                </a:r>
                <a:endParaRPr lang="ru-RU" b="1" dirty="0" smtClean="0">
                  <a:effectLst/>
                </a:endParaRPr>
              </a:p>
            </p:txBody>
          </p:sp>
          <p:pic>
            <p:nvPicPr>
              <p:cNvPr id="64" name="Рисунок 63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108471"/>
                <a:ext cx="575999" cy="572745"/>
              </a:xfrm>
              <a:prstGeom prst="rect">
                <a:avLst/>
              </a:prstGeom>
              <a:noFill/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8018305" y="3499174"/>
              <a:ext cx="3539903" cy="938213"/>
              <a:chOff x="639844" y="2920091"/>
              <a:chExt cx="3539903" cy="938213"/>
            </a:xfrm>
            <a:solidFill>
              <a:srgbClr val="F7F7F7"/>
            </a:solidFill>
          </p:grpSpPr>
          <p:sp>
            <p:nvSpPr>
              <p:cNvPr id="66" name="TextBox 65"/>
              <p:cNvSpPr txBox="1">
                <a:spLocks/>
              </p:cNvSpPr>
              <p:nvPr/>
            </p:nvSpPr>
            <p:spPr>
              <a:xfrm>
                <a:off x="639844" y="2920091"/>
                <a:ext cx="3539903" cy="938213"/>
              </a:xfrm>
              <a:prstGeom prst="roundRect">
                <a:avLst>
                  <a:gd name="adj" fmla="val 12034"/>
                </a:avLst>
              </a:prstGeom>
              <a:solidFill>
                <a:srgbClr val="F7F7F7"/>
              </a:solidFill>
            </p:spPr>
            <p:txBody>
              <a:bodyPr wrap="square" lIns="828000" tIns="108000" rIns="72000" bIns="108000" rtlCol="0" anchor="ctr" anchorCtr="0">
                <a:no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 err="1"/>
                  <a:t>Самозанятые</a:t>
                </a:r>
                <a:endParaRPr lang="ru-RU" b="1" dirty="0" smtClean="0">
                  <a:effectLst/>
                </a:endParaRPr>
              </a:p>
            </p:txBody>
          </p:sp>
          <p:pic>
            <p:nvPicPr>
              <p:cNvPr id="67" name="Рисунок 66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108471"/>
                <a:ext cx="575999" cy="572745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9780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0862" y="437873"/>
            <a:ext cx="9318851" cy="954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Отчитывайтесь онлайн в ФНС, СФР (ПФР, ФСС</a:t>
            </a:r>
            <a:r>
              <a:rPr lang="ru-RU" sz="28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), Росстат</a:t>
            </a:r>
            <a:r>
              <a:rPr lang="ru-RU" sz="2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РПН и ЦБ РФ</a:t>
            </a:r>
            <a:endParaRPr lang="ru-RU" sz="2800" b="1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649767" y="1913860"/>
            <a:ext cx="4310421" cy="4146699"/>
          </a:xfrm>
          <a:prstGeom prst="roundRect">
            <a:avLst>
              <a:gd name="adj" fmla="val 2312"/>
            </a:avLst>
          </a:prstGeom>
          <a:solidFill>
            <a:srgbClr val="F7F7F7"/>
          </a:solidFill>
        </p:spPr>
        <p:txBody>
          <a:bodyPr wrap="square" lIns="180000" tIns="180000" rIns="180000" bIns="180000" rtlCol="0" anchor="t" anchorCtr="0">
            <a:noAutofit/>
          </a:bodyPr>
          <a:lstStyle/>
          <a:p>
            <a:pPr marL="288000" indent="-180000">
              <a:lnSpc>
                <a:spcPts val="2000"/>
              </a:lnSpc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1600" dirty="0"/>
              <a:t>Представление отчётности в </a:t>
            </a:r>
            <a:r>
              <a:rPr lang="ru-RU" sz="1600" dirty="0" smtClean="0"/>
              <a:t>срок и</a:t>
            </a:r>
            <a:r>
              <a:rPr lang="ru-RU" sz="1600" dirty="0"/>
              <a:t> без ошибок </a:t>
            </a:r>
            <a:endParaRPr lang="ru-RU" sz="1600" dirty="0" smtClean="0"/>
          </a:p>
          <a:p>
            <a:pPr marL="288000" indent="-180000">
              <a:lnSpc>
                <a:spcPts val="2000"/>
              </a:lnSpc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/>
              <a:t>Всегда </a:t>
            </a:r>
            <a:r>
              <a:rPr lang="ru-RU" sz="1600" dirty="0"/>
              <a:t>актуальные формы </a:t>
            </a:r>
            <a:r>
              <a:rPr lang="ru-RU" sz="1600" dirty="0" smtClean="0"/>
              <a:t>отчётов</a:t>
            </a:r>
          </a:p>
          <a:p>
            <a:pPr marL="288000" indent="-180000">
              <a:lnSpc>
                <a:spcPts val="2000"/>
              </a:lnSpc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/>
              <a:t>Помощь </a:t>
            </a:r>
            <a:r>
              <a:rPr lang="ru-RU" sz="1600" dirty="0"/>
              <a:t>по заполнению, отправке и техподдержка </a:t>
            </a:r>
            <a:r>
              <a:rPr lang="ru-RU" sz="1600" dirty="0" smtClean="0"/>
              <a:t>24/7</a:t>
            </a:r>
          </a:p>
          <a:p>
            <a:pPr marL="288000" indent="-180000">
              <a:lnSpc>
                <a:spcPts val="2000"/>
              </a:lnSpc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/>
              <a:t>Бесплатные </a:t>
            </a:r>
            <a:r>
              <a:rPr lang="ru-RU" sz="1600" dirty="0"/>
              <a:t>мероприятия и </a:t>
            </a:r>
            <a:r>
              <a:rPr lang="ru-RU" sz="1600" dirty="0" err="1"/>
              <a:t>вебинары</a:t>
            </a:r>
            <a:r>
              <a:rPr lang="ru-RU" sz="1600" dirty="0"/>
              <a:t> с участием ФНС </a:t>
            </a:r>
            <a:endParaRPr lang="ru-RU" sz="1600" dirty="0" smtClean="0"/>
          </a:p>
          <a:p>
            <a:pPr marL="288000" indent="-180000">
              <a:lnSpc>
                <a:spcPts val="2000"/>
              </a:lnSpc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/>
              <a:t>Широкий </a:t>
            </a:r>
            <a:r>
              <a:rPr lang="ru-RU" sz="1600" dirty="0"/>
              <a:t>выбор тарифов — не </a:t>
            </a:r>
            <a:r>
              <a:rPr lang="ru-RU" sz="1600" dirty="0" smtClean="0"/>
              <a:t>переплачивайте </a:t>
            </a:r>
            <a:r>
              <a:rPr lang="ru-RU" sz="1600" dirty="0"/>
              <a:t>за </a:t>
            </a:r>
            <a:r>
              <a:rPr lang="ru-RU" sz="1600" dirty="0" smtClean="0"/>
              <a:t>лишнее</a:t>
            </a:r>
          </a:p>
          <a:p>
            <a:pPr marL="288000" indent="-180000">
              <a:lnSpc>
                <a:spcPts val="2000"/>
              </a:lnSpc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/>
              <a:t>Дополнительные </a:t>
            </a:r>
            <a:r>
              <a:rPr lang="ru-RU" sz="1600" dirty="0"/>
              <a:t>сервисы для сверки </a:t>
            </a:r>
            <a:r>
              <a:rPr lang="ru-RU" sz="1600" dirty="0" smtClean="0"/>
              <a:t>с</a:t>
            </a:r>
            <a:r>
              <a:rPr lang="ru-RU" sz="1600" dirty="0"/>
              <a:t> контрагентами и проверки добросовестности партнёров</a:t>
            </a:r>
            <a:endParaRPr lang="ru-RU" sz="1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85" y="1913860"/>
            <a:ext cx="6773365" cy="41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9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0862" y="437873"/>
            <a:ext cx="9318851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2800" b="1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Такском-Файлер</a:t>
            </a:r>
            <a:r>
              <a:rPr lang="ru-RU" sz="2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». Давайте знакомиться</a:t>
            </a: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649767" y="1913860"/>
            <a:ext cx="4310421" cy="4344436"/>
          </a:xfrm>
          <a:prstGeom prst="roundRect">
            <a:avLst>
              <a:gd name="adj" fmla="val 2863"/>
            </a:avLst>
          </a:prstGeom>
          <a:solidFill>
            <a:srgbClr val="F7F7F7"/>
          </a:solidFill>
        </p:spPr>
        <p:txBody>
          <a:bodyPr wrap="square" lIns="180000" tIns="180000" rIns="180000" bIns="180000" rtlCol="0" anchor="t" anchorCtr="0">
            <a:noAutofit/>
          </a:bodyPr>
          <a:lstStyle/>
          <a:p>
            <a:pPr marL="288000" indent="-180000">
              <a:lnSpc>
                <a:spcPts val="2000"/>
              </a:lnSpc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1600" dirty="0"/>
              <a:t>Моментальный обмен УПД, счетами-фактурами, актами и любыми другими документами с вашими </a:t>
            </a:r>
            <a:r>
              <a:rPr lang="ru-RU" sz="1600" dirty="0" smtClean="0"/>
              <a:t>контрагентами</a:t>
            </a:r>
          </a:p>
          <a:p>
            <a:pPr marL="288000" indent="-180000">
              <a:lnSpc>
                <a:spcPts val="2000"/>
              </a:lnSpc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/>
              <a:t>Создание </a:t>
            </a:r>
            <a:r>
              <a:rPr lang="ru-RU" sz="1600" dirty="0"/>
              <a:t>формализованных </a:t>
            </a:r>
            <a:r>
              <a:rPr lang="ru-RU" sz="1600" dirty="0" smtClean="0"/>
              <a:t>документов внутри </a:t>
            </a:r>
            <a:r>
              <a:rPr lang="ru-RU" sz="1600" dirty="0"/>
              <a:t>сервиса или их </a:t>
            </a:r>
            <a:r>
              <a:rPr lang="ru-RU" sz="1600" dirty="0" smtClean="0"/>
              <a:t>загрузка из</a:t>
            </a:r>
            <a:r>
              <a:rPr lang="ru-RU" sz="1600" dirty="0"/>
              <a:t> учётных </a:t>
            </a:r>
            <a:r>
              <a:rPr lang="ru-RU" sz="1600" dirty="0" smtClean="0"/>
              <a:t>систем</a:t>
            </a:r>
          </a:p>
          <a:p>
            <a:pPr marL="288000" indent="-180000">
              <a:lnSpc>
                <a:spcPts val="2000"/>
              </a:lnSpc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/>
              <a:t>Работа </a:t>
            </a:r>
            <a:r>
              <a:rPr lang="ru-RU" sz="1600" dirty="0"/>
              <a:t>с </a:t>
            </a:r>
            <a:r>
              <a:rPr lang="ru-RU" sz="1600" dirty="0" smtClean="0"/>
              <a:t>маркированными и</a:t>
            </a:r>
            <a:r>
              <a:rPr lang="ru-RU" sz="1600" dirty="0"/>
              <a:t> прослеживаемыми </a:t>
            </a:r>
            <a:r>
              <a:rPr lang="ru-RU" sz="1600" dirty="0" smtClean="0"/>
              <a:t>товарами</a:t>
            </a:r>
          </a:p>
          <a:p>
            <a:pPr marL="288000" indent="-180000">
              <a:lnSpc>
                <a:spcPts val="2000"/>
              </a:lnSpc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/>
              <a:t>Безопасное </a:t>
            </a:r>
            <a:r>
              <a:rPr lang="ru-RU" sz="1600" dirty="0"/>
              <a:t>хранение документов в электронном архиве, а не на бумаге</a:t>
            </a:r>
            <a:br>
              <a:rPr lang="ru-RU" sz="1600" dirty="0"/>
            </a:br>
            <a:r>
              <a:rPr lang="ru-RU" sz="1600" dirty="0"/>
              <a:t>Мобильное приложение «</a:t>
            </a:r>
            <a:r>
              <a:rPr lang="ru-RU" sz="1600" dirty="0" err="1"/>
              <a:t>Такском-Файлер</a:t>
            </a:r>
            <a:r>
              <a:rPr lang="ru-RU" sz="1600" dirty="0"/>
              <a:t>» (</a:t>
            </a:r>
            <a:r>
              <a:rPr lang="ru-RU" sz="1600" dirty="0" err="1"/>
              <a:t>Android</a:t>
            </a:r>
            <a:r>
              <a:rPr lang="ru-RU" sz="1600" dirty="0"/>
              <a:t>, </a:t>
            </a:r>
            <a:r>
              <a:rPr lang="ru-RU" sz="1600" dirty="0" err="1"/>
              <a:t>iOS</a:t>
            </a:r>
            <a:r>
              <a:rPr lang="ru-RU" sz="1600" dirty="0"/>
              <a:t>)</a:t>
            </a:r>
            <a:endParaRPr lang="ru-RU" sz="16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1852" y="979954"/>
            <a:ext cx="9827181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20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Файлер</a:t>
            </a:r>
            <a:r>
              <a:rPr lang="ru-RU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» — онлайн-сервис для моментального юридически значимого электронного документооборота между </a:t>
            </a:r>
            <a:r>
              <a:rPr lang="ru-RU" sz="20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юрлицами</a:t>
            </a:r>
            <a:r>
              <a:rPr lang="ru-RU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ИП, </a:t>
            </a:r>
            <a:r>
              <a:rPr lang="ru-RU" sz="20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самозанятыми</a:t>
            </a:r>
            <a:r>
              <a:rPr lang="ru-RU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и физлицами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0" y="1913860"/>
            <a:ext cx="6764364" cy="43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2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0862" y="437873"/>
            <a:ext cx="9445893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Преимущества работы в «</a:t>
            </a:r>
            <a:r>
              <a:rPr lang="ru-RU" sz="2800" b="1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Такском-Файлере</a:t>
            </a:r>
            <a:r>
              <a:rPr lang="ru-RU" sz="2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ru-RU" sz="2800" b="1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1450" y="1244328"/>
            <a:ext cx="10929101" cy="1572769"/>
            <a:chOff x="637456" y="1244328"/>
            <a:chExt cx="10929101" cy="1572769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37456" y="1244328"/>
              <a:ext cx="3539903" cy="1572769"/>
              <a:chOff x="639844" y="2920091"/>
              <a:chExt cx="3539903" cy="1572769"/>
            </a:xfrm>
            <a:solidFill>
              <a:schemeClr val="tx1">
                <a:lumMod val="75000"/>
                <a:lumOff val="25000"/>
                <a:alpha val="42000"/>
              </a:schemeClr>
            </a:solidFill>
          </p:grpSpPr>
          <p:sp>
            <p:nvSpPr>
              <p:cNvPr id="9" name="TextBox 8"/>
              <p:cNvSpPr txBox="1">
                <a:spLocks/>
              </p:cNvSpPr>
              <p:nvPr/>
            </p:nvSpPr>
            <p:spPr>
              <a:xfrm>
                <a:off x="639844" y="2920091"/>
                <a:ext cx="3539903" cy="1572769"/>
              </a:xfrm>
              <a:prstGeom prst="roundRect">
                <a:avLst>
                  <a:gd name="adj" fmla="val 6993"/>
                </a:avLst>
              </a:prstGeom>
              <a:solidFill>
                <a:srgbClr val="F7F7F7"/>
              </a:solidFill>
            </p:spPr>
            <p:txBody>
              <a:bodyPr wrap="square" lIns="108000" tIns="828000" rIns="108000" bIns="108000" rtlCol="0" anchor="t" anchorCtr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/>
                  <a:t>Тарифы с несгораемыми пакетами отправок</a:t>
                </a:r>
                <a:endParaRPr lang="ru-RU" b="1" dirty="0" smtClean="0">
                  <a:effectLst/>
                </a:endParaRPr>
              </a:p>
            </p:txBody>
          </p:sp>
          <p:pic>
            <p:nvPicPr>
              <p:cNvPr id="10" name="Рисунок 9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064556"/>
                <a:ext cx="576000" cy="576000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4332055" y="1244328"/>
              <a:ext cx="3539903" cy="1572769"/>
              <a:chOff x="639844" y="2920091"/>
              <a:chExt cx="3539903" cy="1572769"/>
            </a:xfrm>
            <a:solidFill>
              <a:schemeClr val="tx1">
                <a:lumMod val="75000"/>
                <a:lumOff val="25000"/>
                <a:alpha val="42000"/>
              </a:schemeClr>
            </a:solidFill>
          </p:grpSpPr>
          <p:sp>
            <p:nvSpPr>
              <p:cNvPr id="22" name="TextBox 21"/>
              <p:cNvSpPr txBox="1">
                <a:spLocks/>
              </p:cNvSpPr>
              <p:nvPr/>
            </p:nvSpPr>
            <p:spPr>
              <a:xfrm>
                <a:off x="639844" y="2920091"/>
                <a:ext cx="3539903" cy="1572769"/>
              </a:xfrm>
              <a:prstGeom prst="roundRect">
                <a:avLst>
                  <a:gd name="adj" fmla="val 6993"/>
                </a:avLst>
              </a:prstGeom>
              <a:solidFill>
                <a:srgbClr val="F7F7F7"/>
              </a:solidFill>
            </p:spPr>
            <p:txBody>
              <a:bodyPr wrap="square" lIns="108000" tIns="828000" rIns="108000" bIns="108000" rtlCol="0" anchor="t" anchorCtr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/>
                  <a:t>Юридическая значимость всех документов</a:t>
                </a:r>
                <a:endParaRPr lang="ru-RU" b="1" dirty="0" smtClean="0">
                  <a:effectLst/>
                </a:endParaRPr>
              </a:p>
            </p:txBody>
          </p:sp>
          <p:pic>
            <p:nvPicPr>
              <p:cNvPr id="23" name="Рисунок 22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066183"/>
                <a:ext cx="576000" cy="572745"/>
              </a:xfrm>
              <a:prstGeom prst="rect">
                <a:avLst/>
              </a:prstGeom>
              <a:noFill/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8026654" y="1244328"/>
              <a:ext cx="3539903" cy="1572769"/>
              <a:chOff x="639844" y="2920091"/>
              <a:chExt cx="3539903" cy="1572769"/>
            </a:xfrm>
            <a:solidFill>
              <a:schemeClr val="tx1">
                <a:lumMod val="75000"/>
                <a:lumOff val="25000"/>
                <a:alpha val="42000"/>
              </a:schemeClr>
            </a:solidFill>
          </p:grpSpPr>
          <p:sp>
            <p:nvSpPr>
              <p:cNvPr id="25" name="TextBox 24"/>
              <p:cNvSpPr txBox="1">
                <a:spLocks/>
              </p:cNvSpPr>
              <p:nvPr/>
            </p:nvSpPr>
            <p:spPr>
              <a:xfrm>
                <a:off x="639844" y="2920091"/>
                <a:ext cx="3539903" cy="1572769"/>
              </a:xfrm>
              <a:prstGeom prst="roundRect">
                <a:avLst>
                  <a:gd name="adj" fmla="val 6993"/>
                </a:avLst>
              </a:prstGeom>
              <a:solidFill>
                <a:srgbClr val="F7F7F7"/>
              </a:solidFill>
            </p:spPr>
            <p:txBody>
              <a:bodyPr wrap="square" lIns="108000" tIns="828000" rIns="108000" bIns="108000" rtlCol="0" anchor="t" anchorCtr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/>
                  <a:t>Экономия на печати, отправке, пересылке</a:t>
                </a:r>
                <a:endParaRPr lang="ru-RU" b="1" dirty="0" smtClean="0">
                  <a:effectLst/>
                </a:endParaRPr>
              </a:p>
            </p:txBody>
          </p:sp>
          <p:pic>
            <p:nvPicPr>
              <p:cNvPr id="26" name="Рисунок 25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066183"/>
                <a:ext cx="575999" cy="57274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" name="Группа 2"/>
          <p:cNvGrpSpPr/>
          <p:nvPr/>
        </p:nvGrpSpPr>
        <p:grpSpPr>
          <a:xfrm>
            <a:off x="626823" y="2979376"/>
            <a:ext cx="10929101" cy="1572769"/>
            <a:chOff x="626823" y="2979376"/>
            <a:chExt cx="10929101" cy="1572769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626823" y="2979376"/>
              <a:ext cx="3539903" cy="1572769"/>
              <a:chOff x="639844" y="2909458"/>
              <a:chExt cx="3539903" cy="1572769"/>
            </a:xfrm>
            <a:solidFill>
              <a:schemeClr val="tx1">
                <a:lumMod val="75000"/>
                <a:lumOff val="25000"/>
                <a:alpha val="42000"/>
              </a:schemeClr>
            </a:solidFill>
          </p:grpSpPr>
          <p:sp>
            <p:nvSpPr>
              <p:cNvPr id="28" name="TextBox 27"/>
              <p:cNvSpPr txBox="1">
                <a:spLocks/>
              </p:cNvSpPr>
              <p:nvPr/>
            </p:nvSpPr>
            <p:spPr>
              <a:xfrm>
                <a:off x="639844" y="2909458"/>
                <a:ext cx="3539903" cy="1572769"/>
              </a:xfrm>
              <a:prstGeom prst="roundRect">
                <a:avLst>
                  <a:gd name="adj" fmla="val 6993"/>
                </a:avLst>
              </a:prstGeom>
              <a:solidFill>
                <a:srgbClr val="F7F7F7"/>
              </a:solidFill>
            </p:spPr>
            <p:txBody>
              <a:bodyPr wrap="square" lIns="108000" tIns="828000" rIns="108000" bIns="108000" rtlCol="0" anchor="t" anchorCtr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/>
                  <a:t>Снижение трат времени и ресурсов</a:t>
                </a:r>
                <a:endParaRPr lang="ru-RU" b="1" dirty="0" smtClean="0">
                  <a:effectLst/>
                </a:endParaRPr>
              </a:p>
            </p:txBody>
          </p:sp>
          <p:pic>
            <p:nvPicPr>
              <p:cNvPr id="29" name="Рисунок 28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064556"/>
                <a:ext cx="576000" cy="576000"/>
              </a:xfrm>
              <a:prstGeom prst="rect">
                <a:avLst/>
              </a:prstGeom>
              <a:noFill/>
            </p:spPr>
          </p:pic>
        </p:grpSp>
        <p:grpSp>
          <p:nvGrpSpPr>
            <p:cNvPr id="30" name="Группа 29"/>
            <p:cNvGrpSpPr/>
            <p:nvPr/>
          </p:nvGrpSpPr>
          <p:grpSpPr>
            <a:xfrm>
              <a:off x="4321422" y="2979376"/>
              <a:ext cx="3539903" cy="1572769"/>
              <a:chOff x="639844" y="2920091"/>
              <a:chExt cx="3539903" cy="1572769"/>
            </a:xfrm>
            <a:solidFill>
              <a:schemeClr val="tx1">
                <a:lumMod val="75000"/>
                <a:lumOff val="25000"/>
                <a:alpha val="42000"/>
              </a:schemeClr>
            </a:solidFill>
          </p:grpSpPr>
          <p:sp>
            <p:nvSpPr>
              <p:cNvPr id="31" name="TextBox 30"/>
              <p:cNvSpPr txBox="1">
                <a:spLocks/>
              </p:cNvSpPr>
              <p:nvPr/>
            </p:nvSpPr>
            <p:spPr>
              <a:xfrm>
                <a:off x="639844" y="2920091"/>
                <a:ext cx="3539903" cy="1572769"/>
              </a:xfrm>
              <a:prstGeom prst="roundRect">
                <a:avLst>
                  <a:gd name="adj" fmla="val 6993"/>
                </a:avLst>
              </a:prstGeom>
              <a:solidFill>
                <a:srgbClr val="F7F7F7"/>
              </a:solidFill>
            </p:spPr>
            <p:txBody>
              <a:bodyPr wrap="square" lIns="108000" tIns="828000" rIns="108000" bIns="108000" rtlCol="0" anchor="t" anchorCtr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/>
                  <a:t>Всегда актуальные формы документов</a:t>
                </a:r>
                <a:endParaRPr lang="ru-RU" b="1" dirty="0" smtClean="0">
                  <a:effectLst/>
                </a:endParaRPr>
              </a:p>
            </p:txBody>
          </p:sp>
          <p:pic>
            <p:nvPicPr>
              <p:cNvPr id="32" name="Рисунок 31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066183"/>
                <a:ext cx="575999" cy="572745"/>
              </a:xfrm>
              <a:prstGeom prst="rect">
                <a:avLst/>
              </a:prstGeom>
              <a:noFill/>
            </p:spPr>
          </p:pic>
        </p:grpSp>
        <p:grpSp>
          <p:nvGrpSpPr>
            <p:cNvPr id="33" name="Группа 32"/>
            <p:cNvGrpSpPr/>
            <p:nvPr/>
          </p:nvGrpSpPr>
          <p:grpSpPr>
            <a:xfrm>
              <a:off x="8016021" y="2979376"/>
              <a:ext cx="3539903" cy="1572769"/>
              <a:chOff x="639844" y="2920091"/>
              <a:chExt cx="3539903" cy="1572769"/>
            </a:xfrm>
            <a:solidFill>
              <a:schemeClr val="tx1">
                <a:lumMod val="75000"/>
                <a:lumOff val="25000"/>
                <a:alpha val="42000"/>
              </a:schemeClr>
            </a:solidFill>
          </p:grpSpPr>
          <p:sp>
            <p:nvSpPr>
              <p:cNvPr id="34" name="TextBox 33"/>
              <p:cNvSpPr txBox="1">
                <a:spLocks/>
              </p:cNvSpPr>
              <p:nvPr/>
            </p:nvSpPr>
            <p:spPr>
              <a:xfrm>
                <a:off x="639844" y="2920091"/>
                <a:ext cx="3539903" cy="1572769"/>
              </a:xfrm>
              <a:prstGeom prst="roundRect">
                <a:avLst>
                  <a:gd name="adj" fmla="val 6993"/>
                </a:avLst>
              </a:prstGeom>
              <a:solidFill>
                <a:srgbClr val="F7F7F7"/>
              </a:solidFill>
            </p:spPr>
            <p:txBody>
              <a:bodyPr wrap="square" lIns="108000" tIns="828000" rIns="108000" bIns="108000" rtlCol="0" anchor="t" anchorCtr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/>
                  <a:t>Исключение потери и порчи документов</a:t>
                </a:r>
                <a:endParaRPr lang="ru-RU" b="1" dirty="0" smtClean="0">
                  <a:effectLst/>
                </a:endParaRPr>
              </a:p>
            </p:txBody>
          </p:sp>
          <p:pic>
            <p:nvPicPr>
              <p:cNvPr id="35" name="Рисунок 34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066183"/>
                <a:ext cx="575999" cy="57274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" name="Группа 3"/>
          <p:cNvGrpSpPr/>
          <p:nvPr/>
        </p:nvGrpSpPr>
        <p:grpSpPr>
          <a:xfrm>
            <a:off x="626823" y="4712482"/>
            <a:ext cx="10929101" cy="1572769"/>
            <a:chOff x="626823" y="4712482"/>
            <a:chExt cx="10929101" cy="1572769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626823" y="4712482"/>
              <a:ext cx="3539903" cy="1572769"/>
              <a:chOff x="639844" y="2920091"/>
              <a:chExt cx="3539903" cy="1572769"/>
            </a:xfrm>
            <a:solidFill>
              <a:schemeClr val="tx1">
                <a:lumMod val="75000"/>
                <a:lumOff val="25000"/>
                <a:alpha val="42000"/>
              </a:schemeClr>
            </a:solidFill>
          </p:grpSpPr>
          <p:sp>
            <p:nvSpPr>
              <p:cNvPr id="37" name="TextBox 36"/>
              <p:cNvSpPr txBox="1">
                <a:spLocks/>
              </p:cNvSpPr>
              <p:nvPr/>
            </p:nvSpPr>
            <p:spPr>
              <a:xfrm>
                <a:off x="639844" y="2920091"/>
                <a:ext cx="3539903" cy="1572769"/>
              </a:xfrm>
              <a:prstGeom prst="roundRect">
                <a:avLst>
                  <a:gd name="adj" fmla="val 6993"/>
                </a:avLst>
              </a:prstGeom>
              <a:solidFill>
                <a:srgbClr val="F7F7F7"/>
              </a:solidFill>
            </p:spPr>
            <p:txBody>
              <a:bodyPr wrap="square" lIns="108000" tIns="828000" rIns="108000" bIns="108000" rtlCol="0" anchor="t" anchorCtr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/>
                  <a:t>Полный контроль статусов документов и бизнес-процессов</a:t>
                </a:r>
                <a:endParaRPr lang="ru-RU" b="1" dirty="0" smtClean="0">
                  <a:effectLst/>
                </a:endParaRPr>
              </a:p>
            </p:txBody>
          </p:sp>
          <p:pic>
            <p:nvPicPr>
              <p:cNvPr id="38" name="Рисунок 37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064556"/>
                <a:ext cx="576000" cy="576000"/>
              </a:xfrm>
              <a:prstGeom prst="rect">
                <a:avLst/>
              </a:prstGeom>
              <a:noFill/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4321422" y="4712482"/>
              <a:ext cx="3539903" cy="1572769"/>
              <a:chOff x="639844" y="2920091"/>
              <a:chExt cx="3539903" cy="1572769"/>
            </a:xfrm>
            <a:solidFill>
              <a:schemeClr val="tx1">
                <a:lumMod val="75000"/>
                <a:lumOff val="25000"/>
                <a:alpha val="42000"/>
              </a:schemeClr>
            </a:solidFill>
          </p:grpSpPr>
          <p:sp>
            <p:nvSpPr>
              <p:cNvPr id="40" name="TextBox 39"/>
              <p:cNvSpPr txBox="1">
                <a:spLocks/>
              </p:cNvSpPr>
              <p:nvPr/>
            </p:nvSpPr>
            <p:spPr>
              <a:xfrm>
                <a:off x="639844" y="2920091"/>
                <a:ext cx="3539903" cy="1572769"/>
              </a:xfrm>
              <a:prstGeom prst="roundRect">
                <a:avLst>
                  <a:gd name="adj" fmla="val 6993"/>
                </a:avLst>
              </a:prstGeom>
              <a:solidFill>
                <a:srgbClr val="F7F7F7"/>
              </a:solidFill>
            </p:spPr>
            <p:txBody>
              <a:bodyPr wrap="square" lIns="108000" tIns="828000" rIns="108000" bIns="108000" rtlCol="0" anchor="t" anchorCtr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/>
                  <a:t>Работа с документами там, где вам удобно</a:t>
                </a:r>
                <a:endParaRPr lang="ru-RU" b="1" dirty="0" smtClean="0">
                  <a:effectLst/>
                </a:endParaRPr>
              </a:p>
            </p:txBody>
          </p:sp>
          <p:pic>
            <p:nvPicPr>
              <p:cNvPr id="41" name="Рисунок 40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066183"/>
                <a:ext cx="575999" cy="572744"/>
              </a:xfrm>
              <a:prstGeom prst="rect">
                <a:avLst/>
              </a:prstGeom>
              <a:noFill/>
            </p:spPr>
          </p:pic>
        </p:grpSp>
        <p:grpSp>
          <p:nvGrpSpPr>
            <p:cNvPr id="42" name="Группа 41"/>
            <p:cNvGrpSpPr/>
            <p:nvPr/>
          </p:nvGrpSpPr>
          <p:grpSpPr>
            <a:xfrm>
              <a:off x="8016021" y="4712482"/>
              <a:ext cx="3539903" cy="1572769"/>
              <a:chOff x="639844" y="2920091"/>
              <a:chExt cx="3539903" cy="1572769"/>
            </a:xfrm>
            <a:solidFill>
              <a:schemeClr val="tx1">
                <a:lumMod val="75000"/>
                <a:lumOff val="25000"/>
                <a:alpha val="42000"/>
              </a:schemeClr>
            </a:solidFill>
          </p:grpSpPr>
          <p:sp>
            <p:nvSpPr>
              <p:cNvPr id="43" name="TextBox 42"/>
              <p:cNvSpPr txBox="1">
                <a:spLocks/>
              </p:cNvSpPr>
              <p:nvPr/>
            </p:nvSpPr>
            <p:spPr>
              <a:xfrm>
                <a:off x="639844" y="2920091"/>
                <a:ext cx="3539903" cy="1572769"/>
              </a:xfrm>
              <a:prstGeom prst="roundRect">
                <a:avLst>
                  <a:gd name="adj" fmla="val 6993"/>
                </a:avLst>
              </a:prstGeom>
              <a:solidFill>
                <a:srgbClr val="F7F7F7"/>
              </a:solidFill>
            </p:spPr>
            <p:txBody>
              <a:bodyPr wrap="square" lIns="108000" tIns="828000" rIns="108000" bIns="108000" rtlCol="0" anchor="t" anchorCtr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b="1" dirty="0"/>
                  <a:t>Быстрый поиск и выгрузка документов</a:t>
                </a:r>
              </a:p>
            </p:txBody>
          </p:sp>
          <p:pic>
            <p:nvPicPr>
              <p:cNvPr id="44" name="Рисунок 43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818" y="3066183"/>
                <a:ext cx="575998" cy="57274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1275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0862" y="437873"/>
            <a:ext cx="9445893" cy="954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Оператор фискальных данных «</a:t>
            </a:r>
            <a:r>
              <a:rPr lang="ru-RU" sz="2800" b="1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Такском</a:t>
            </a:r>
            <a:r>
              <a:rPr lang="ru-RU" sz="2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» ОФД и даже больше</a:t>
            </a:r>
            <a:endParaRPr lang="ru-RU" sz="2800" b="1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31451" y="2052403"/>
            <a:ext cx="3518976" cy="3564626"/>
            <a:chOff x="639845" y="2920091"/>
            <a:chExt cx="3518976" cy="3564626"/>
          </a:xfrm>
          <a:solidFill>
            <a:schemeClr val="tx1">
              <a:lumMod val="75000"/>
              <a:lumOff val="25000"/>
              <a:alpha val="42000"/>
            </a:schemeClr>
          </a:solidFill>
        </p:grpSpPr>
        <p:sp>
          <p:nvSpPr>
            <p:cNvPr id="9" name="TextBox 8"/>
            <p:cNvSpPr txBox="1">
              <a:spLocks/>
            </p:cNvSpPr>
            <p:nvPr/>
          </p:nvSpPr>
          <p:spPr>
            <a:xfrm>
              <a:off x="639845" y="2920091"/>
              <a:ext cx="3518976" cy="3564626"/>
            </a:xfrm>
            <a:prstGeom prst="roundRect">
              <a:avLst>
                <a:gd name="adj" fmla="val 3286"/>
              </a:avLst>
            </a:prstGeom>
            <a:solidFill>
              <a:srgbClr val="F7F7F7"/>
            </a:solidFill>
          </p:spPr>
          <p:txBody>
            <a:bodyPr wrap="square" lIns="180000" tIns="864000" rIns="180000" bIns="108000" rtlCol="0" anchor="t" anchorCtr="0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ru-RU" b="1" dirty="0"/>
                <a:t>Лидирующий оператор фискальных </a:t>
              </a:r>
              <a:r>
                <a:rPr lang="ru-RU" b="1" dirty="0" smtClean="0"/>
                <a:t>данных</a:t>
              </a:r>
            </a:p>
            <a:p>
              <a:pPr>
                <a:lnSpc>
                  <a:spcPts val="800"/>
                </a:lnSpc>
              </a:pPr>
              <a:endParaRPr lang="ru-RU" b="1" dirty="0">
                <a:effectLst/>
              </a:endParaRPr>
            </a:p>
            <a:p>
              <a:pPr>
                <a:lnSpc>
                  <a:spcPts val="2000"/>
                </a:lnSpc>
              </a:pPr>
              <a:r>
                <a:rPr lang="ru-RU" sz="1600" dirty="0"/>
                <a:t>Пять лет подряд (2019-2023 гг.) ОФД «</a:t>
              </a:r>
              <a:r>
                <a:rPr lang="ru-RU" sz="1600" dirty="0" err="1"/>
                <a:t>Такском</a:t>
              </a:r>
              <a:r>
                <a:rPr lang="ru-RU" sz="1600" dirty="0"/>
                <a:t>» занимает 2-е место в России по числу подключённых касс в рейтинге </a:t>
              </a:r>
              <a:r>
                <a:rPr lang="ru-RU" sz="1600" dirty="0" err="1"/>
                <a:t>CNews</a:t>
              </a:r>
              <a:r>
                <a:rPr lang="ru-RU" sz="1600" dirty="0"/>
                <a:t> </a:t>
              </a:r>
              <a:r>
                <a:rPr lang="ru-RU" sz="1600" dirty="0" err="1"/>
                <a:t>Analytics</a:t>
              </a:r>
              <a:r>
                <a:rPr lang="ru-RU" sz="1600" dirty="0"/>
                <a:t>.</a:t>
              </a:r>
              <a:endParaRPr lang="ru-RU" sz="1600" b="1" dirty="0" smtClean="0">
                <a:effectLst/>
              </a:endParaRPr>
            </a:p>
          </p:txBody>
        </p:sp>
        <p:pic>
          <p:nvPicPr>
            <p:cNvPr id="10" name="Рисунок 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59" y="3112060"/>
              <a:ext cx="576000" cy="576000"/>
            </a:xfrm>
            <a:prstGeom prst="rect">
              <a:avLst/>
            </a:prstGeom>
            <a:noFill/>
          </p:spPr>
        </p:pic>
      </p:grpSp>
      <p:sp>
        <p:nvSpPr>
          <p:cNvPr id="45" name="Заголовок 1"/>
          <p:cNvSpPr txBox="1">
            <a:spLocks/>
          </p:cNvSpPr>
          <p:nvPr/>
        </p:nvSpPr>
        <p:spPr>
          <a:xfrm>
            <a:off x="539977" y="1391980"/>
            <a:ext cx="9628187" cy="4308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Онлайн-передача кассовых чеков в ФНС и «Честный ЗНАК»</a:t>
            </a:r>
            <a:endParaRPr lang="ru-RU" sz="22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4349436" y="2052403"/>
            <a:ext cx="3518976" cy="3564626"/>
            <a:chOff x="639845" y="2920091"/>
            <a:chExt cx="3518976" cy="3564626"/>
          </a:xfrm>
          <a:solidFill>
            <a:schemeClr val="tx1">
              <a:lumMod val="75000"/>
              <a:lumOff val="25000"/>
              <a:alpha val="42000"/>
            </a:schemeClr>
          </a:solidFill>
        </p:grpSpPr>
        <p:sp>
          <p:nvSpPr>
            <p:cNvPr id="47" name="TextBox 46"/>
            <p:cNvSpPr txBox="1">
              <a:spLocks/>
            </p:cNvSpPr>
            <p:nvPr/>
          </p:nvSpPr>
          <p:spPr>
            <a:xfrm>
              <a:off x="639845" y="2920091"/>
              <a:ext cx="3518976" cy="3564626"/>
            </a:xfrm>
            <a:prstGeom prst="roundRect">
              <a:avLst>
                <a:gd name="adj" fmla="val 3286"/>
              </a:avLst>
            </a:prstGeom>
            <a:solidFill>
              <a:srgbClr val="F7F7F7"/>
            </a:solidFill>
          </p:spPr>
          <p:txBody>
            <a:bodyPr wrap="square" lIns="180000" tIns="864000" rIns="180000" bIns="108000" rtlCol="0" anchor="t" anchorCtr="0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ru-RU" b="1" dirty="0"/>
                <a:t>Бесплатно всем </a:t>
              </a:r>
              <a:r>
                <a:rPr lang="ru-RU" b="1" dirty="0" smtClean="0"/>
                <a:t>пользователям</a:t>
              </a:r>
            </a:p>
            <a:p>
              <a:pPr>
                <a:lnSpc>
                  <a:spcPts val="800"/>
                </a:lnSpc>
              </a:pPr>
              <a:endParaRPr lang="ru-RU" b="1" dirty="0" smtClean="0">
                <a:effectLst/>
              </a:endParaRPr>
            </a:p>
            <a:p>
              <a:pPr>
                <a:lnSpc>
                  <a:spcPts val="2000"/>
                </a:lnSpc>
              </a:pPr>
              <a:r>
                <a:rPr lang="ru-RU" sz="1600" dirty="0"/>
                <a:t>Функциональный сервис и мобильное приложение «</a:t>
              </a:r>
              <a:r>
                <a:rPr lang="ru-RU" sz="1600" dirty="0" err="1"/>
                <a:t>Такском</a:t>
              </a:r>
              <a:r>
                <a:rPr lang="ru-RU" sz="1600" dirty="0"/>
                <a:t>-Касса» для аналитики и управления продажами – лучший IT-проект в номинации «Онлайн-сервис в ритейле» премии </a:t>
              </a:r>
              <a:r>
                <a:rPr lang="ru-RU" sz="1600" dirty="0" err="1"/>
                <a:t>CNews</a:t>
              </a:r>
              <a:r>
                <a:rPr lang="ru-RU" sz="1600" dirty="0"/>
                <a:t> </a:t>
              </a:r>
              <a:r>
                <a:rPr lang="ru-RU" sz="1600" dirty="0" err="1"/>
                <a:t>Awards</a:t>
              </a:r>
              <a:r>
                <a:rPr lang="ru-RU" sz="1600" dirty="0"/>
                <a:t> 2019.</a:t>
              </a:r>
              <a:endParaRPr lang="ru-RU" sz="1600" b="1" dirty="0" smtClean="0">
                <a:effectLst/>
              </a:endParaRPr>
            </a:p>
          </p:txBody>
        </p:sp>
        <p:pic>
          <p:nvPicPr>
            <p:cNvPr id="48" name="Рисунок 47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59" y="3112060"/>
              <a:ext cx="576000" cy="576000"/>
            </a:xfrm>
            <a:prstGeom prst="rect">
              <a:avLst/>
            </a:prstGeom>
            <a:noFill/>
          </p:spPr>
        </p:pic>
      </p:grpSp>
      <p:grpSp>
        <p:nvGrpSpPr>
          <p:cNvPr id="49" name="Группа 48"/>
          <p:cNvGrpSpPr/>
          <p:nvPr/>
        </p:nvGrpSpPr>
        <p:grpSpPr>
          <a:xfrm>
            <a:off x="8058795" y="2052403"/>
            <a:ext cx="3518976" cy="3564626"/>
            <a:chOff x="639845" y="2920091"/>
            <a:chExt cx="3518976" cy="3564626"/>
          </a:xfrm>
          <a:solidFill>
            <a:schemeClr val="tx1">
              <a:lumMod val="75000"/>
              <a:lumOff val="25000"/>
              <a:alpha val="42000"/>
            </a:schemeClr>
          </a:solidFill>
        </p:grpSpPr>
        <p:sp>
          <p:nvSpPr>
            <p:cNvPr id="50" name="TextBox 49"/>
            <p:cNvSpPr txBox="1">
              <a:spLocks/>
            </p:cNvSpPr>
            <p:nvPr/>
          </p:nvSpPr>
          <p:spPr>
            <a:xfrm>
              <a:off x="639845" y="2920091"/>
              <a:ext cx="3518976" cy="3564626"/>
            </a:xfrm>
            <a:prstGeom prst="roundRect">
              <a:avLst>
                <a:gd name="adj" fmla="val 3286"/>
              </a:avLst>
            </a:prstGeom>
            <a:solidFill>
              <a:srgbClr val="F7F7F7"/>
            </a:solidFill>
          </p:spPr>
          <p:txBody>
            <a:bodyPr wrap="square" lIns="180000" tIns="864000" rIns="180000" bIns="108000" rtlCol="0" anchor="t" anchorCtr="0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ru-RU" b="1" dirty="0"/>
                <a:t>Опыт. Надёжность. </a:t>
              </a:r>
              <a:r>
                <a:rPr lang="ru-RU" b="1" dirty="0" err="1" smtClean="0"/>
                <a:t>Экспертность</a:t>
              </a:r>
              <a:endParaRPr lang="ru-RU" b="1" dirty="0" smtClean="0"/>
            </a:p>
            <a:p>
              <a:pPr>
                <a:lnSpc>
                  <a:spcPts val="800"/>
                </a:lnSpc>
              </a:pPr>
              <a:endParaRPr lang="ru-RU" b="1" dirty="0" smtClean="0">
                <a:effectLst/>
              </a:endParaRPr>
            </a:p>
            <a:p>
              <a:pPr marL="285750" indent="-216000">
                <a:lnSpc>
                  <a:spcPts val="2300"/>
                </a:lnSpc>
                <a:buSzPct val="130000"/>
                <a:buFont typeface="Arial" panose="020B0604020202020204" pitchFamily="34" charset="0"/>
                <a:buChar char="•"/>
              </a:pPr>
              <a:r>
                <a:rPr lang="ru-RU" sz="1600" dirty="0"/>
                <a:t>Компания работает с 2000 </a:t>
              </a:r>
              <a:r>
                <a:rPr lang="ru-RU" sz="1600" dirty="0" smtClean="0"/>
                <a:t>года</a:t>
              </a:r>
            </a:p>
            <a:p>
              <a:pPr marL="285750" indent="-216000">
                <a:lnSpc>
                  <a:spcPts val="2300"/>
                </a:lnSpc>
                <a:buSzPct val="130000"/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Статус </a:t>
              </a:r>
              <a:r>
                <a:rPr lang="ru-RU" sz="1600" dirty="0"/>
                <a:t>оператора фискальных данных получен в 2016 </a:t>
              </a:r>
              <a:r>
                <a:rPr lang="ru-RU" sz="1600" dirty="0" smtClean="0"/>
                <a:t>году</a:t>
              </a:r>
            </a:p>
            <a:p>
              <a:pPr marL="285750" indent="-216000">
                <a:lnSpc>
                  <a:spcPts val="2300"/>
                </a:lnSpc>
                <a:buSzPct val="130000"/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Партнёр </a:t>
              </a:r>
              <a:r>
                <a:rPr lang="ru-RU" sz="1600" dirty="0"/>
                <a:t>«Честного ЗНАКА» </a:t>
              </a:r>
              <a:r>
                <a:rPr lang="ru-RU" sz="1600" dirty="0" smtClean="0"/>
                <a:t>–  точное </a:t>
              </a:r>
              <a:r>
                <a:rPr lang="ru-RU" sz="1600" dirty="0"/>
                <a:t>соответствие системе маркировки товаров</a:t>
              </a:r>
              <a:endParaRPr lang="ru-RU" sz="1600" b="1" dirty="0" smtClean="0">
                <a:effectLst/>
              </a:endParaRPr>
            </a:p>
          </p:txBody>
        </p:sp>
        <p:pic>
          <p:nvPicPr>
            <p:cNvPr id="51" name="Рисунок 50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59" y="3112060"/>
              <a:ext cx="576000" cy="576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363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4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20625" y="437873"/>
            <a:ext cx="5933454" cy="6155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4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0625" y="4356209"/>
            <a:ext cx="5702482" cy="46166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ru-RU" sz="2400" b="1" dirty="0" smtClean="0"/>
              <a:t>Филатов Сергей Сергеевич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3310" y="5319155"/>
            <a:ext cx="5940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filatovsse@taxcom.ru</a:t>
            </a:r>
            <a:endParaRPr lang="en-US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3310" y="5681271"/>
            <a:ext cx="5940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8 </a:t>
            </a:r>
            <a:r>
              <a:rPr lang="en-US" sz="2000" dirty="0" smtClean="0"/>
              <a:t>8442</a:t>
            </a:r>
            <a:r>
              <a:rPr lang="ru-RU" sz="2000" dirty="0" smtClean="0"/>
              <a:t> </a:t>
            </a:r>
            <a:r>
              <a:rPr lang="en-US" sz="2000" dirty="0" smtClean="0"/>
              <a:t>20-45-07</a:t>
            </a:r>
            <a:endParaRPr lang="ru-RU" sz="2000" dirty="0"/>
          </a:p>
          <a:p>
            <a:r>
              <a:rPr lang="ru-RU" sz="2000" dirty="0"/>
              <a:t>8 </a:t>
            </a:r>
            <a:r>
              <a:rPr lang="en-US" sz="2000" dirty="0" smtClean="0"/>
              <a:t>909</a:t>
            </a:r>
            <a:r>
              <a:rPr lang="ru-RU" sz="2000" dirty="0" smtClean="0"/>
              <a:t> </a:t>
            </a:r>
            <a:r>
              <a:rPr lang="en-US" sz="2000" dirty="0" smtClean="0"/>
              <a:t>39</a:t>
            </a:r>
            <a:r>
              <a:rPr lang="ru-RU" sz="2000" dirty="0" smtClean="0"/>
              <a:t>-</a:t>
            </a:r>
            <a:r>
              <a:rPr lang="en-US" sz="2000" dirty="0" smtClean="0"/>
              <a:t>15</a:t>
            </a:r>
            <a:r>
              <a:rPr lang="ru-RU" sz="2000" dirty="0" smtClean="0"/>
              <a:t>-</a:t>
            </a:r>
            <a:r>
              <a:rPr lang="en-US" sz="2000" dirty="0" smtClean="0"/>
              <a:t>128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309" y="4817874"/>
            <a:ext cx="5940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Руководитель офиса в г. </a:t>
            </a:r>
            <a:r>
              <a:rPr lang="ru-RU" sz="2000" dirty="0" smtClean="0"/>
              <a:t>Волгоград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81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267</Words>
  <Application>Microsoft Office PowerPoint</Application>
  <PresentationFormat>Широкоэкранный</PresentationFormat>
  <Paragraphs>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Taxcom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Миллер Джейми Арменовна</dc:creator>
  <cp:lastModifiedBy>Филатов Сергей Сергеевич</cp:lastModifiedBy>
  <cp:revision>50</cp:revision>
  <dcterms:created xsi:type="dcterms:W3CDTF">2023-06-23T08:09:23Z</dcterms:created>
  <dcterms:modified xsi:type="dcterms:W3CDTF">2024-08-20T12:24:41Z</dcterms:modified>
</cp:coreProperties>
</file>