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2" r:id="rId2"/>
    <p:sldId id="378" r:id="rId3"/>
    <p:sldId id="381" r:id="rId4"/>
    <p:sldId id="382" r:id="rId5"/>
    <p:sldId id="377" r:id="rId6"/>
    <p:sldId id="384" r:id="rId7"/>
    <p:sldId id="385" r:id="rId8"/>
    <p:sldId id="386" r:id="rId9"/>
    <p:sldId id="375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рауверг Ксения Олеговна" initials="ГКО" lastIdx="4" clrIdx="0">
    <p:extLst>
      <p:ext uri="{19B8F6BF-5375-455C-9EA6-DF929625EA0E}">
        <p15:presenceInfo xmlns:p15="http://schemas.microsoft.com/office/powerpoint/2012/main" userId="S-1-5-21-35927030-1095919415-1695163583-88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7249"/>
    <a:srgbClr val="53000E"/>
    <a:srgbClr val="C6A17B"/>
    <a:srgbClr val="061949"/>
    <a:srgbClr val="4B000F"/>
    <a:srgbClr val="8BB9FC"/>
    <a:srgbClr val="F5EEE9"/>
    <a:srgbClr val="00184C"/>
    <a:srgbClr val="A6938C"/>
    <a:srgbClr val="FCF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9" autoAdjust="0"/>
    <p:restoredTop sz="94595"/>
  </p:normalViewPr>
  <p:slideViewPr>
    <p:cSldViewPr snapToGrid="0">
      <p:cViewPr varScale="1">
        <p:scale>
          <a:sx n="65" d="100"/>
          <a:sy n="65" d="100"/>
        </p:scale>
        <p:origin x="90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E75DA-4ED9-7032-3FF7-438B3EE9F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464495-3CC8-B484-5345-B9AA6D380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A06385-B73B-A815-BBA6-BA1F6B8EB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1F0-57FD-C647-899E-4EB67BBCDB4B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6A5126-5E6E-F360-0FC4-B519C1BB2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A450A9-47A7-BDA0-5A82-FBC5EFD9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4B47-803F-6642-9E03-BED0539A4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9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bg>
      <p:bgPr>
        <a:solidFill>
          <a:srgbClr val="F5E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63260-A844-0BA8-CC10-532E4F9A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11" y="159203"/>
            <a:ext cx="7336808" cy="654051"/>
          </a:xfrm>
        </p:spPr>
        <p:txBody>
          <a:bodyPr>
            <a:normAutofit/>
          </a:bodyPr>
          <a:lstStyle>
            <a:lvl1pPr>
              <a:defRPr sz="4000">
                <a:solidFill>
                  <a:srgbClr val="C6A17B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30896C-C4C7-9749-80A7-5A3D51CC8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b="30049"/>
          <a:stretch/>
        </p:blipFill>
        <p:spPr>
          <a:xfrm>
            <a:off x="0" y="4473055"/>
            <a:ext cx="12192000" cy="239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3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Только заголовок">
    <p:bg>
      <p:bgPr>
        <a:solidFill>
          <a:srgbClr val="C6A1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63260-A844-0BA8-CC10-532E4F9A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11" y="159203"/>
            <a:ext cx="7336808" cy="65405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30896C-C4C7-9749-80A7-5A3D51CC8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b="30049"/>
          <a:stretch/>
        </p:blipFill>
        <p:spPr>
          <a:xfrm>
            <a:off x="0" y="4473055"/>
            <a:ext cx="12192000" cy="239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65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Только заголовок">
    <p:bg>
      <p:bgPr>
        <a:solidFill>
          <a:srgbClr val="937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63260-A844-0BA8-CC10-532E4F9A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11" y="159203"/>
            <a:ext cx="7336808" cy="65405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30896C-C4C7-9749-80A7-5A3D51CC8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b="30049"/>
          <a:stretch/>
        </p:blipFill>
        <p:spPr>
          <a:xfrm>
            <a:off x="0" y="4473055"/>
            <a:ext cx="12192000" cy="239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61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Только заголовок">
    <p:bg>
      <p:bgPr>
        <a:solidFill>
          <a:srgbClr val="061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63260-A844-0BA8-CC10-532E4F9A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11" y="159203"/>
            <a:ext cx="7336808" cy="654051"/>
          </a:xfrm>
        </p:spPr>
        <p:txBody>
          <a:bodyPr>
            <a:normAutofit/>
          </a:bodyPr>
          <a:lstStyle>
            <a:lvl1pPr>
              <a:defRPr sz="4000">
                <a:solidFill>
                  <a:srgbClr val="C6A17B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16E906-0BA2-6649-A9D7-DEA916E242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219" y="3466815"/>
            <a:ext cx="12260438" cy="339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87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Только заголовок">
    <p:bg>
      <p:bgPr>
        <a:solidFill>
          <a:srgbClr val="061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63260-A844-0BA8-CC10-532E4F9A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11" y="159203"/>
            <a:ext cx="7336808" cy="654051"/>
          </a:xfrm>
        </p:spPr>
        <p:txBody>
          <a:bodyPr>
            <a:normAutofit/>
          </a:bodyPr>
          <a:lstStyle>
            <a:lvl1pPr>
              <a:defRPr sz="4000">
                <a:solidFill>
                  <a:srgbClr val="C6A17B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16E906-0BA2-6649-A9D7-DEA916E24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705"/>
          <a:stretch/>
        </p:blipFill>
        <p:spPr>
          <a:xfrm>
            <a:off x="-34219" y="4609815"/>
            <a:ext cx="12260438" cy="224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1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Только заголовок">
    <p:bg>
      <p:bgPr>
        <a:solidFill>
          <a:srgbClr val="4B0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63260-A844-0BA8-CC10-532E4F9A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11" y="159203"/>
            <a:ext cx="7336808" cy="654051"/>
          </a:xfrm>
        </p:spPr>
        <p:txBody>
          <a:bodyPr>
            <a:normAutofit/>
          </a:bodyPr>
          <a:lstStyle>
            <a:lvl1pPr>
              <a:defRPr sz="4000">
                <a:solidFill>
                  <a:srgbClr val="C6A17B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C30B62-C795-8147-B646-F46C3FAE1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-6427" b="38278"/>
          <a:stretch/>
        </p:blipFill>
        <p:spPr>
          <a:xfrm>
            <a:off x="0" y="4521200"/>
            <a:ext cx="121920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66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D9FB753-9CC1-A3C1-C192-55C257FCC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1F0-57FD-C647-899E-4EB67BBCDB4B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7855C0-C1B5-97AF-B973-B03D94F72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087627-FAE4-074C-4E05-E08EEB5D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4B47-803F-6642-9E03-BED0539A4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571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E0464-8982-0C80-997D-3041A32D7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14FC68-41A2-9260-EDFE-91045C41F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AFB86B-7A94-48F9-E543-4DBD757D6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47756A-22DC-7821-DFAE-84BE3EAE6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1F0-57FD-C647-899E-4EB67BBCDB4B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BB1BFE-5DAF-F99A-E59A-063714B0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2BB40E-BABB-8465-86EF-49F10096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4B47-803F-6642-9E03-BED0539A4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277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C92DA-2194-24B7-03EC-0128EB4E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777A12C-62F3-2506-69BE-E237A167B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FB98CA-1BD7-E988-F45B-9E96B976B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E3C552-7C72-DC9A-259F-F46450F48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1F0-57FD-C647-899E-4EB67BBCDB4B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8F1DAA-D3E0-1350-DA02-A67B8FB8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1AC025-9BE5-93A7-8D6A-406F3498E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4B47-803F-6642-9E03-BED0539A4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769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578FE-0081-C218-8E6C-9432C6777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63BFC2-4B55-D203-FA40-61E6919B7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589F42-BB6F-A038-85DB-195F8437B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1F0-57FD-C647-899E-4EB67BBCDB4B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51E0FC-17FB-A434-6B4D-C5DD9091B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03AEF-50EB-B555-963A-6FC99730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4B47-803F-6642-9E03-BED0539A4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49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DAEDA-D3FD-25EB-1661-2F83478AD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B95249-A198-D51B-07C6-8D1655F95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8B604-D52C-C563-89E3-B5E549D65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1F0-57FD-C647-899E-4EB67BBCDB4B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AB4BDA-FD18-6654-50E3-B9BA635B2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A5F0F8-0AA7-B2D7-8885-FD6E84ABE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4B47-803F-6642-9E03-BED0539A4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660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C31AB27-FDF7-5615-4FF5-E4649ABABB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C8A117-CA53-70BC-B2A3-C6149D20B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8B1D7F-B429-90B7-144C-8B90CA23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1F0-57FD-C647-899E-4EB67BBCDB4B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A92691-8C70-CB0A-09C6-112BB456C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C47BAF-2CC7-2467-B555-116AC5E7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4B47-803F-6642-9E03-BED0539A4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321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56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962125-BA97-346F-448A-E0D2DCB25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A9820D-0527-1BE0-B007-2FBF5AE13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D6B119-E14D-3C3C-2186-6FFCA6048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1F0-57FD-C647-899E-4EB67BBCDB4B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755F0-E7A0-A8BF-CD6B-D16218BB3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1D5B56-8700-E296-D3D3-E3E05B856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4B47-803F-6642-9E03-BED0539A4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79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1BF6B-EAAC-7E68-B7A9-4FC84677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C6D02C-38BA-F924-8F88-21905CD51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7DDA79-D404-AE47-C650-5138AC475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22B648-8A5C-21D0-CE8D-AFBCB21F7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1F0-57FD-C647-899E-4EB67BBCDB4B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5EB952-AA4E-864B-BE9D-9D51A698D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9B9006-84DE-56C5-7BA5-04C8ECED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4B47-803F-6642-9E03-BED0539A4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2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D6DA4-102D-9B27-BDB4-3566FDA0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0A7821-8555-1FF0-AF18-7497693AE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A60B-598F-6F16-E93D-0FD542B88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FADA4F-B2A4-E775-5C43-43E3A3F0DD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BF5B3D-7FCF-B11C-D72F-1B2067F7F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17A731-9E24-0F27-DDCF-DA3FECB40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1F0-57FD-C647-899E-4EB67BBCDB4B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86B0DF-FABA-B4A6-F17A-F5056DE04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DA0359-5895-0171-CDEB-C715A4CA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4B47-803F-6642-9E03-BED0539A4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73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63260-A844-0BA8-CC10-532E4F9A3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DBD6F5-95FF-F1DF-CC82-6124EAB95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1F0-57FD-C647-899E-4EB67BBCDB4B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A76BDA-E551-9C3C-007D-499EBA68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DE9656-AF1D-4542-BBD9-BE73E7099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4B47-803F-6642-9E03-BED0539A4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70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solidFill>
          <a:srgbClr val="F5E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63260-A844-0BA8-CC10-532E4F9A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11" y="159203"/>
            <a:ext cx="7336808" cy="654051"/>
          </a:xfrm>
        </p:spPr>
        <p:txBody>
          <a:bodyPr>
            <a:normAutofit/>
          </a:bodyPr>
          <a:lstStyle>
            <a:lvl1pPr>
              <a:defRPr sz="4000">
                <a:solidFill>
                  <a:srgbClr val="C6A17B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BC1FC-3376-D04E-8E95-C3870396BA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887" y="159204"/>
            <a:ext cx="3409104" cy="65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4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63260-A844-0BA8-CC10-532E4F9A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11" y="159203"/>
            <a:ext cx="7336808" cy="654051"/>
          </a:xfrm>
        </p:spPr>
        <p:txBody>
          <a:bodyPr>
            <a:normAutofit/>
          </a:bodyPr>
          <a:lstStyle>
            <a:lvl1pPr>
              <a:defRPr sz="4000">
                <a:solidFill>
                  <a:srgbClr val="C6A17B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2054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Только заголовок">
    <p:bg>
      <p:bgPr>
        <a:solidFill>
          <a:srgbClr val="061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63260-A844-0BA8-CC10-532E4F9A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11" y="159203"/>
            <a:ext cx="7336808" cy="654051"/>
          </a:xfrm>
        </p:spPr>
        <p:txBody>
          <a:bodyPr>
            <a:normAutofit/>
          </a:bodyPr>
          <a:lstStyle>
            <a:lvl1pPr>
              <a:defRPr sz="4000">
                <a:solidFill>
                  <a:srgbClr val="C6A17B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1009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AD9C9-39E5-97E9-F7EA-732A2271E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C31F58-4110-012F-FF87-A3D581030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F3E6EA-15F9-CE6C-579B-C0F3D83B9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1EA1F0-57FD-C647-899E-4EB67BBCDB4B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D130EA-B5DD-DA32-31C4-9BCAEF257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6B4192-4829-8504-82CB-657430ED7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6F4B47-803F-6642-9E03-BED0539A4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61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4" r:id="rId8"/>
    <p:sldLayoutId id="2147483662" r:id="rId9"/>
    <p:sldLayoutId id="2147483661" r:id="rId10"/>
    <p:sldLayoutId id="2147483668" r:id="rId11"/>
    <p:sldLayoutId id="2147483669" r:id="rId12"/>
    <p:sldLayoutId id="2147483663" r:id="rId13"/>
    <p:sldLayoutId id="2147483666" r:id="rId14"/>
    <p:sldLayoutId id="2147483667" r:id="rId15"/>
    <p:sldLayoutId id="2147483655" r:id="rId16"/>
    <p:sldLayoutId id="2147483656" r:id="rId17"/>
    <p:sldLayoutId id="2147483657" r:id="rId18"/>
    <p:sldLayoutId id="2147483658" r:id="rId19"/>
    <p:sldLayoutId id="2147483659" r:id="rId20"/>
    <p:sldLayoutId id="214748367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снимок экрана, черный, темнота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D4960FE-D5F9-42AC-A219-4B7CB295CD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97" y="-1"/>
            <a:ext cx="12203472" cy="6859193"/>
          </a:xfrm>
          <a:prstGeom prst="rect">
            <a:avLst/>
          </a:prstGeom>
          <a:solidFill>
            <a:srgbClr val="061949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8671ED-090D-3F45-A2D3-DEEE55637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8160"/>
            <a:ext cx="5926015" cy="2698235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6A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</a:t>
            </a:r>
            <a:br>
              <a:rPr lang="ru-RU" sz="4000" dirty="0">
                <a:solidFill>
                  <a:srgbClr val="C6A17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rgbClr val="C6A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Указа № 466</a:t>
            </a:r>
            <a:br>
              <a:rPr lang="ru-RU" sz="4000" dirty="0">
                <a:solidFill>
                  <a:srgbClr val="C6A17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rgbClr val="C6A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корпоративных клиентов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519F89-8A96-1E4F-9738-12DEF38A8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797378"/>
            <a:ext cx="690921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E638A4-A599-E4C7-DD37-9E8D0F12B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5" descr="Изображение выглядит как Шрифт, логотип, символ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DCE1D9C-07F6-A649-87BB-F2CE71B12A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892" y="223052"/>
            <a:ext cx="1771552" cy="340606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0EA40FD9-B8A6-DD41-8F87-5252CCF54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11" y="144000"/>
            <a:ext cx="7336808" cy="654051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937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Банка «РОССИЯ»</a:t>
            </a:r>
            <a:endParaRPr lang="en-RU" sz="2800" dirty="0">
              <a:solidFill>
                <a:srgbClr val="9372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D842301-40AB-854D-9266-FF62C43AC1B0}"/>
              </a:ext>
            </a:extLst>
          </p:cNvPr>
          <p:cNvSpPr txBox="1"/>
          <p:nvPr/>
        </p:nvSpPr>
        <p:spPr>
          <a:xfrm>
            <a:off x="1994368" y="1281162"/>
            <a:ext cx="8786759" cy="468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«РОССИЯ» начал работу </a:t>
            </a:r>
            <a:r>
              <a:rPr lang="ru-RU" sz="14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июля 1990 г. </a:t>
            </a:r>
            <a: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Санкт-Петербурге и является одним из первых российских частных банков. </a:t>
            </a:r>
          </a:p>
          <a:p>
            <a:pPr>
              <a:spcAft>
                <a:spcPts val="700"/>
              </a:spcAft>
            </a:pPr>
            <a: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качестве подарка Санкт-Петербургу Банк возрождает праздник выпускников </a:t>
            </a:r>
            <a:r>
              <a:rPr lang="ru-RU" sz="14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«Алые паруса»</a:t>
            </a:r>
            <a: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который стал одним из символов города.</a:t>
            </a:r>
          </a:p>
          <a:p>
            <a:pPr>
              <a:spcAft>
                <a:spcPts val="700"/>
              </a:spcAft>
            </a:pPr>
            <a: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«РОССИЯ» начинает работать в </a:t>
            </a:r>
            <a:r>
              <a:rPr lang="ru-RU" sz="14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Крыму</a:t>
            </a:r>
            <a: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участвует в строительстве системы финансового обеспечения нового региона.</a:t>
            </a:r>
          </a:p>
          <a:p>
            <a:pPr>
              <a:spcAft>
                <a:spcPts val="700"/>
              </a:spcAft>
            </a:pPr>
            <a: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«РОССИЯ» одним из первых присоединяется к Правилам Национальной системы платёжных карт и одним из первых в стране приступает к эмиссии карт </a:t>
            </a:r>
            <a:r>
              <a:rPr lang="ru-RU" sz="14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«Мир»</a:t>
            </a:r>
            <a: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700"/>
              </a:spcAft>
            </a:pPr>
            <a: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«РОССИЯ» инвестирует в строительство нового </a:t>
            </a:r>
            <a:r>
              <a:rPr lang="ru-RU" sz="14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Международного аэропорта «Симферополь»</a:t>
            </a:r>
            <a: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Крыму, который открылся для пассажиров уже через 22 месяца.</a:t>
            </a:r>
          </a:p>
          <a:p>
            <a:pPr>
              <a:spcAft>
                <a:spcPts val="700"/>
              </a:spcAft>
            </a:pPr>
            <a: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активов Банка «РОССИЯ» впервые превысил </a:t>
            </a:r>
            <a:r>
              <a:rPr lang="ru-RU" sz="14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трлн рублей</a:t>
            </a:r>
            <a: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700"/>
              </a:spcAft>
            </a:pPr>
            <a: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«РОССИЯ»  реализует оплату через </a:t>
            </a:r>
            <a:r>
              <a:rPr lang="ru-RU" sz="14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СБП в метро</a:t>
            </a:r>
            <a: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совместно с НСПК внедряет оплату через </a:t>
            </a:r>
            <a:r>
              <a:rPr lang="ru-RU" sz="14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4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r>
              <a:rPr lang="ru-RU" sz="14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-метки </a:t>
            </a:r>
            <a: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регионах страны</a:t>
            </a:r>
            <a: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700"/>
              </a:spcAft>
            </a:pPr>
            <a: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«РОССИЯ» и ОЭЗ «</a:t>
            </a:r>
            <a:r>
              <a:rPr lang="ru-RU" sz="1400" dirty="0" err="1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Алабуга</a:t>
            </a:r>
            <a: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договорились о финансировании образовательного центра «</a:t>
            </a:r>
            <a:r>
              <a:rPr lang="ru-RU" sz="1400" dirty="0" err="1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Алабуга</a:t>
            </a:r>
            <a: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Политех» и кредитовании проектов на сумму </a:t>
            </a:r>
            <a:r>
              <a:rPr lang="ru-RU" sz="14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млрд рублей</a:t>
            </a:r>
            <a: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rgbClr val="4B00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«РОССИЯ» входит в число </a:t>
            </a:r>
            <a:r>
              <a:rPr lang="ru-RU" sz="14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лидирующих банков </a:t>
            </a:r>
            <a: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страны по обслуживанию корпоративных клиентов. Банк активно сотрудничает с крупнейшими предприятиями, субъектами Российской Федерации и финансирует деятельность ведущих организаций во всех регионах присутствия.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AC4F5B-80F4-554D-9069-5CC458F35275}"/>
              </a:ext>
            </a:extLst>
          </p:cNvPr>
          <p:cNvSpPr txBox="1"/>
          <p:nvPr/>
        </p:nvSpPr>
        <p:spPr>
          <a:xfrm>
            <a:off x="541149" y="523449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B000F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20</a:t>
            </a:r>
            <a:r>
              <a:rPr lang="ru-RU" sz="2400" b="1" dirty="0">
                <a:solidFill>
                  <a:srgbClr val="4B000F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070996-0225-9B4A-8C03-A01E7F0FFFFC}"/>
              </a:ext>
            </a:extLst>
          </p:cNvPr>
          <p:cNvSpPr txBox="1"/>
          <p:nvPr/>
        </p:nvSpPr>
        <p:spPr>
          <a:xfrm>
            <a:off x="541149" y="1795767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B000F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2005</a:t>
            </a:r>
            <a:endParaRPr lang="ru-RU" sz="2400" b="1" dirty="0">
              <a:solidFill>
                <a:srgbClr val="4B000F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F7B317-F9B5-8F44-909A-1F18C01EE7AA}"/>
              </a:ext>
            </a:extLst>
          </p:cNvPr>
          <p:cNvSpPr txBox="1"/>
          <p:nvPr/>
        </p:nvSpPr>
        <p:spPr>
          <a:xfrm>
            <a:off x="541149" y="231005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B000F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2014</a:t>
            </a:r>
            <a:endParaRPr lang="ru-RU" sz="2400" b="1" dirty="0">
              <a:solidFill>
                <a:srgbClr val="4B000F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D7593C9-37C8-E049-BD04-7A4EDD0D28BE}"/>
              </a:ext>
            </a:extLst>
          </p:cNvPr>
          <p:cNvSpPr txBox="1"/>
          <p:nvPr/>
        </p:nvSpPr>
        <p:spPr>
          <a:xfrm>
            <a:off x="541149" y="2835847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B000F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2015</a:t>
            </a:r>
            <a:endParaRPr lang="ru-RU" sz="2400" b="1" dirty="0">
              <a:solidFill>
                <a:srgbClr val="4B000F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9A93E10-8C79-F34F-AEA6-1D20A8FC2FCF}"/>
              </a:ext>
            </a:extLst>
          </p:cNvPr>
          <p:cNvSpPr txBox="1"/>
          <p:nvPr/>
        </p:nvSpPr>
        <p:spPr>
          <a:xfrm>
            <a:off x="541149" y="3326139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B000F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2016</a:t>
            </a:r>
            <a:endParaRPr lang="ru-RU" sz="2400" b="1" dirty="0">
              <a:solidFill>
                <a:srgbClr val="4B000F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71ABE87-1686-1942-A54D-827A1A023EE2}"/>
              </a:ext>
            </a:extLst>
          </p:cNvPr>
          <p:cNvSpPr txBox="1"/>
          <p:nvPr/>
        </p:nvSpPr>
        <p:spPr>
          <a:xfrm>
            <a:off x="541149" y="125426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B000F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1990</a:t>
            </a:r>
            <a:endParaRPr lang="ru-RU" sz="2400" b="1" dirty="0">
              <a:solidFill>
                <a:srgbClr val="4B000F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4FBE5F6-00C6-594E-9F81-996DE2954CE3}"/>
              </a:ext>
            </a:extLst>
          </p:cNvPr>
          <p:cNvSpPr txBox="1"/>
          <p:nvPr/>
        </p:nvSpPr>
        <p:spPr>
          <a:xfrm>
            <a:off x="541149" y="376469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B000F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2019</a:t>
            </a:r>
            <a:endParaRPr lang="ru-RU" sz="2400" b="1" dirty="0">
              <a:solidFill>
                <a:srgbClr val="4B000F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5E7B852-B28C-9249-A3FC-A2A12C86816B}"/>
              </a:ext>
            </a:extLst>
          </p:cNvPr>
          <p:cNvSpPr txBox="1"/>
          <p:nvPr/>
        </p:nvSpPr>
        <p:spPr>
          <a:xfrm>
            <a:off x="541149" y="4159952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B000F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20</a:t>
            </a:r>
            <a:r>
              <a:rPr lang="ru-RU" sz="2400" b="1" dirty="0">
                <a:solidFill>
                  <a:srgbClr val="4B000F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0E6CB32-BED2-E049-BA08-88BB984744BA}"/>
              </a:ext>
            </a:extLst>
          </p:cNvPr>
          <p:cNvSpPr txBox="1"/>
          <p:nvPr/>
        </p:nvSpPr>
        <p:spPr>
          <a:xfrm>
            <a:off x="541149" y="470251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B000F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20</a:t>
            </a:r>
            <a:r>
              <a:rPr lang="ru-RU" sz="2400" b="1" dirty="0">
                <a:solidFill>
                  <a:srgbClr val="4B000F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943655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E638A4-A599-E4C7-DD37-9E8D0F12B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 descr="Изображение выглядит как синий, Цвет электрик, снимок экрана, Цвет Majorelle blue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2DB0D6E-E57A-6F46-BC34-1E29DC5174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5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EF6187-3F77-0249-99FA-C14C59D38ADA}"/>
              </a:ext>
            </a:extLst>
          </p:cNvPr>
          <p:cNvSpPr txBox="1"/>
          <p:nvPr/>
        </p:nvSpPr>
        <p:spPr>
          <a:xfrm>
            <a:off x="468000" y="746897"/>
            <a:ext cx="809903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800" dirty="0">
                <a:solidFill>
                  <a:srgbClr val="C6A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«РОССИЯ» сегодня</a:t>
            </a:r>
            <a:endParaRPr lang="ru-PL" sz="4800" dirty="0">
              <a:solidFill>
                <a:srgbClr val="C6A1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BD4E21-0426-A442-B01B-39D919345E40}"/>
              </a:ext>
            </a:extLst>
          </p:cNvPr>
          <p:cNvSpPr txBox="1"/>
          <p:nvPr/>
        </p:nvSpPr>
        <p:spPr>
          <a:xfrm>
            <a:off x="688172" y="2200563"/>
            <a:ext cx="2915444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400" dirty="0">
                <a:solidFill>
                  <a:srgbClr val="F5E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6600" dirty="0">
                <a:solidFill>
                  <a:srgbClr val="F5E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2 500 </a:t>
            </a:r>
            <a:endParaRPr lang="ru-PL" sz="6600" dirty="0">
              <a:solidFill>
                <a:srgbClr val="F5EE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E5A9F-E463-C64A-933F-23FAEC88ACC0}"/>
              </a:ext>
            </a:extLst>
          </p:cNvPr>
          <p:cNvSpPr txBox="1"/>
          <p:nvPr/>
        </p:nvSpPr>
        <p:spPr>
          <a:xfrm>
            <a:off x="8320661" y="2212201"/>
            <a:ext cx="2915446" cy="150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5400" dirty="0">
                <a:solidFill>
                  <a:srgbClr val="F5E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ru-RU" sz="4400" dirty="0">
                <a:solidFill>
                  <a:srgbClr val="F5E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5E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</a:t>
            </a:r>
            <a:br>
              <a:rPr lang="ru-RU" sz="3200" dirty="0">
                <a:solidFill>
                  <a:srgbClr val="F5E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5E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800" dirty="0">
                <a:solidFill>
                  <a:srgbClr val="F5E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3200" dirty="0">
                <a:solidFill>
                  <a:srgbClr val="F5E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регионах</a:t>
            </a:r>
            <a:endParaRPr lang="ru-PL" sz="4400" dirty="0">
              <a:solidFill>
                <a:srgbClr val="F5EE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D619A6-F8E8-7A4E-8001-5EBB566BD876}"/>
              </a:ext>
            </a:extLst>
          </p:cNvPr>
          <p:cNvSpPr txBox="1"/>
          <p:nvPr/>
        </p:nvSpPr>
        <p:spPr>
          <a:xfrm>
            <a:off x="688172" y="3129758"/>
            <a:ext cx="1941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5EE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сотрудников</a:t>
            </a:r>
            <a:endParaRPr lang="ru-PL" sz="1400" dirty="0">
              <a:solidFill>
                <a:srgbClr val="F5EEE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F83BC3-C4EB-7A46-B2E8-548D33FF0722}"/>
              </a:ext>
            </a:extLst>
          </p:cNvPr>
          <p:cNvSpPr txBox="1"/>
          <p:nvPr/>
        </p:nvSpPr>
        <p:spPr>
          <a:xfrm>
            <a:off x="8320661" y="3454357"/>
            <a:ext cx="351137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br>
              <a:rPr lang="ru-RU" sz="1400" dirty="0">
                <a:solidFill>
                  <a:srgbClr val="F5EEE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F5EE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Офисы в крупнейших городах РФ: Москва, Санкт-Петербург, Новосибирск, Екатеринбург, Казань, Республика Крым и Севастополь</a:t>
            </a:r>
          </a:p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F5EE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Представительство </a:t>
            </a:r>
            <a:br>
              <a:rPr lang="ru-RU" sz="1400" b="1" dirty="0">
                <a:solidFill>
                  <a:srgbClr val="F5EEE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5EE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Беларусь</a:t>
            </a:r>
          </a:p>
          <a:p>
            <a:r>
              <a:rPr lang="ru-RU" sz="1400" dirty="0">
                <a:solidFill>
                  <a:srgbClr val="F5EE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 на территории Республики Казахстан в городе Байконур</a:t>
            </a:r>
            <a:endParaRPr lang="ru-PL" sz="1400" dirty="0">
              <a:solidFill>
                <a:srgbClr val="F5EEE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0A1847-B651-1942-A17C-7DCBED11D1C7}"/>
              </a:ext>
            </a:extLst>
          </p:cNvPr>
          <p:cNvSpPr txBox="1"/>
          <p:nvPr/>
        </p:nvSpPr>
        <p:spPr>
          <a:xfrm>
            <a:off x="4116075" y="3098493"/>
            <a:ext cx="2915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5EE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корпоративных клиентов</a:t>
            </a:r>
            <a:endParaRPr lang="ru-PL" sz="1400" dirty="0">
              <a:solidFill>
                <a:srgbClr val="F5EEE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1610FD-E358-8948-ABCE-8413BA2FED0F}"/>
              </a:ext>
            </a:extLst>
          </p:cNvPr>
          <p:cNvSpPr txBox="1"/>
          <p:nvPr/>
        </p:nvSpPr>
        <p:spPr>
          <a:xfrm>
            <a:off x="4116074" y="2200563"/>
            <a:ext cx="322165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400" dirty="0">
                <a:solidFill>
                  <a:srgbClr val="F5E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6600" dirty="0">
                <a:solidFill>
                  <a:srgbClr val="F5E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22 000</a:t>
            </a:r>
            <a:endParaRPr lang="ru-PL" sz="6600" dirty="0">
              <a:solidFill>
                <a:srgbClr val="F5EE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B0C842-AB5C-D94A-91AA-55F9CB751F76}"/>
              </a:ext>
            </a:extLst>
          </p:cNvPr>
          <p:cNvSpPr txBox="1"/>
          <p:nvPr/>
        </p:nvSpPr>
        <p:spPr>
          <a:xfrm>
            <a:off x="688170" y="4064532"/>
            <a:ext cx="3511373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400" dirty="0">
                <a:solidFill>
                  <a:srgbClr val="F5E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6600" dirty="0">
                <a:solidFill>
                  <a:srgbClr val="F5E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r>
              <a:rPr lang="ru-RU" dirty="0">
                <a:solidFill>
                  <a:srgbClr val="F5EE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трлн рублей  </a:t>
            </a:r>
            <a:endParaRPr lang="ru-PL" dirty="0">
              <a:solidFill>
                <a:srgbClr val="F5EEE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23FD56-FD9A-1B4B-94F9-2271EDDB71DC}"/>
              </a:ext>
            </a:extLst>
          </p:cNvPr>
          <p:cNvSpPr txBox="1"/>
          <p:nvPr/>
        </p:nvSpPr>
        <p:spPr>
          <a:xfrm>
            <a:off x="752263" y="4955235"/>
            <a:ext cx="1941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5EE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активов</a:t>
            </a:r>
            <a:endParaRPr lang="ru-PL" sz="1400" dirty="0">
              <a:solidFill>
                <a:srgbClr val="F5EEE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7279FA-653D-1444-8BE6-7CB6B781871F}"/>
              </a:ext>
            </a:extLst>
          </p:cNvPr>
          <p:cNvSpPr txBox="1"/>
          <p:nvPr/>
        </p:nvSpPr>
        <p:spPr>
          <a:xfrm>
            <a:off x="4116075" y="4962462"/>
            <a:ext cx="2915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5EE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частных клиентов</a:t>
            </a:r>
            <a:endParaRPr lang="ru-PL" sz="1400" dirty="0">
              <a:solidFill>
                <a:srgbClr val="F5EEE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8144B9-B12E-D542-9A86-D7B75E12B230}"/>
              </a:ext>
            </a:extLst>
          </p:cNvPr>
          <p:cNvSpPr txBox="1"/>
          <p:nvPr/>
        </p:nvSpPr>
        <p:spPr>
          <a:xfrm>
            <a:off x="4116074" y="4064532"/>
            <a:ext cx="3959852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400" dirty="0">
                <a:solidFill>
                  <a:srgbClr val="F5E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6600" dirty="0">
                <a:solidFill>
                  <a:srgbClr val="F5E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  <a:r>
              <a:rPr lang="ru-RU" sz="6600" dirty="0">
                <a:solidFill>
                  <a:srgbClr val="F5E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000</a:t>
            </a:r>
            <a:endParaRPr lang="ru-PL" sz="6600" dirty="0">
              <a:solidFill>
                <a:srgbClr val="F5EE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5" descr="Изображение выглядит как Шрифт, логотип, символ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EB6770A-E81F-8040-BB3E-AAB2471433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892" y="223052"/>
            <a:ext cx="1771552" cy="34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7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E638A4-A599-E4C7-DD37-9E8D0F12B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5" descr="Изображение выглядит как Шрифт, логотип, символ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DCE1D9C-07F6-A649-87BB-F2CE71B12A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892" y="223052"/>
            <a:ext cx="1771552" cy="3406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23F039-DE44-6843-9EB7-A4F6913A4E81}"/>
              </a:ext>
            </a:extLst>
          </p:cNvPr>
          <p:cNvSpPr txBox="1"/>
          <p:nvPr/>
        </p:nvSpPr>
        <p:spPr>
          <a:xfrm>
            <a:off x="4143659" y="3448049"/>
            <a:ext cx="167640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dirty="0">
                <a:solidFill>
                  <a:srgbClr val="4B000F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14</a:t>
            </a:r>
            <a:endParaRPr lang="ru-RU" sz="8500" b="1" dirty="0">
              <a:solidFill>
                <a:srgbClr val="4B000F"/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20">
            <a:extLst>
              <a:ext uri="{FF2B5EF4-FFF2-40B4-BE49-F238E27FC236}">
                <a16:creationId xmlns:a16="http://schemas.microsoft.com/office/drawing/2014/main" id="{80E7388D-0312-C34A-9D4B-5A56F49D975A}"/>
              </a:ext>
            </a:extLst>
          </p:cNvPr>
          <p:cNvSpPr/>
          <p:nvPr/>
        </p:nvSpPr>
        <p:spPr>
          <a:xfrm>
            <a:off x="1945998" y="2044154"/>
            <a:ext cx="16578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ru-RU" sz="16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</a:t>
            </a:r>
            <a:endParaRPr lang="en-US" sz="1600" b="1" dirty="0">
              <a:solidFill>
                <a:srgbClr val="4B00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величине</a:t>
            </a:r>
          </a:p>
          <a:p>
            <a:pPr rtl="0"/>
            <a: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чистых активов</a:t>
            </a:r>
          </a:p>
        </p:txBody>
      </p:sp>
      <p:sp>
        <p:nvSpPr>
          <p:cNvPr id="5" name="Прямоугольник 16">
            <a:extLst>
              <a:ext uri="{FF2B5EF4-FFF2-40B4-BE49-F238E27FC236}">
                <a16:creationId xmlns:a16="http://schemas.microsoft.com/office/drawing/2014/main" id="{8F156720-5B21-9C42-B596-16C15853FA61}"/>
              </a:ext>
            </a:extLst>
          </p:cNvPr>
          <p:cNvSpPr/>
          <p:nvPr/>
        </p:nvSpPr>
        <p:spPr>
          <a:xfrm>
            <a:off x="5363811" y="2049254"/>
            <a:ext cx="213481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ru-RU" sz="16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</a:t>
            </a:r>
            <a: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размеру</a:t>
            </a:r>
          </a:p>
          <a:p>
            <a:pPr rtl="0"/>
            <a: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капитала в рейтинге</a:t>
            </a:r>
          </a:p>
          <a:p>
            <a:pPr rtl="0"/>
            <a: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 России</a:t>
            </a:r>
          </a:p>
        </p:txBody>
      </p:sp>
      <p:sp>
        <p:nvSpPr>
          <p:cNvPr id="6" name="Прямоугольник 19">
            <a:extLst>
              <a:ext uri="{FF2B5EF4-FFF2-40B4-BE49-F238E27FC236}">
                <a16:creationId xmlns:a16="http://schemas.microsoft.com/office/drawing/2014/main" id="{518A0ED3-2741-2349-AAFA-27335D8CC483}"/>
              </a:ext>
            </a:extLst>
          </p:cNvPr>
          <p:cNvSpPr/>
          <p:nvPr/>
        </p:nvSpPr>
        <p:spPr>
          <a:xfrm>
            <a:off x="5424233" y="3748145"/>
            <a:ext cx="3451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ru-RU" sz="16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</a:t>
            </a:r>
            <a: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величине </a:t>
            </a:r>
          </a:p>
          <a:p>
            <a:pPr rtl="0"/>
            <a: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чистой прибыли </a:t>
            </a:r>
            <a:b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рейтинге банков России</a:t>
            </a:r>
          </a:p>
        </p:txBody>
      </p:sp>
      <p:sp>
        <p:nvSpPr>
          <p:cNvPr id="7" name="Прямоугольник 21">
            <a:extLst>
              <a:ext uri="{FF2B5EF4-FFF2-40B4-BE49-F238E27FC236}">
                <a16:creationId xmlns:a16="http://schemas.microsoft.com/office/drawing/2014/main" id="{1457E331-EAFA-B34D-8F47-593CB5DBEE3D}"/>
              </a:ext>
            </a:extLst>
          </p:cNvPr>
          <p:cNvSpPr/>
          <p:nvPr/>
        </p:nvSpPr>
        <p:spPr>
          <a:xfrm>
            <a:off x="8768499" y="2601487"/>
            <a:ext cx="181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ru-RU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«Эксперт РА» </a:t>
            </a:r>
          </a:p>
        </p:txBody>
      </p:sp>
      <p:sp>
        <p:nvSpPr>
          <p:cNvPr id="8" name="Прямоугольник 22">
            <a:extLst>
              <a:ext uri="{FF2B5EF4-FFF2-40B4-BE49-F238E27FC236}">
                <a16:creationId xmlns:a16="http://schemas.microsoft.com/office/drawing/2014/main" id="{81192A82-D49F-7E48-8024-B97DB927D114}"/>
              </a:ext>
            </a:extLst>
          </p:cNvPr>
          <p:cNvSpPr/>
          <p:nvPr/>
        </p:nvSpPr>
        <p:spPr>
          <a:xfrm>
            <a:off x="8768499" y="1647205"/>
            <a:ext cx="20717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6000" b="1" kern="1200" dirty="0" err="1">
                <a:solidFill>
                  <a:srgbClr val="4B0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ruAA</a:t>
            </a:r>
            <a:r>
              <a:rPr lang="ru-RU" sz="6000" b="1" kern="1200" dirty="0">
                <a:solidFill>
                  <a:srgbClr val="4B0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700" b="1" kern="1200" dirty="0">
              <a:solidFill>
                <a:srgbClr val="4B00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23">
            <a:extLst>
              <a:ext uri="{FF2B5EF4-FFF2-40B4-BE49-F238E27FC236}">
                <a16:creationId xmlns:a16="http://schemas.microsoft.com/office/drawing/2014/main" id="{B9E20820-F93E-2E46-8D98-DD8CDA434884}"/>
              </a:ext>
            </a:extLst>
          </p:cNvPr>
          <p:cNvSpPr/>
          <p:nvPr/>
        </p:nvSpPr>
        <p:spPr>
          <a:xfrm>
            <a:off x="8768499" y="4397019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ru-RU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АКРА</a:t>
            </a:r>
          </a:p>
        </p:txBody>
      </p:sp>
      <p:sp>
        <p:nvSpPr>
          <p:cNvPr id="10" name="Прямоугольник 24">
            <a:extLst>
              <a:ext uri="{FF2B5EF4-FFF2-40B4-BE49-F238E27FC236}">
                <a16:creationId xmlns:a16="http://schemas.microsoft.com/office/drawing/2014/main" id="{647142F7-434C-BE49-91F8-7771757CCA0F}"/>
              </a:ext>
            </a:extLst>
          </p:cNvPr>
          <p:cNvSpPr/>
          <p:nvPr/>
        </p:nvSpPr>
        <p:spPr>
          <a:xfrm>
            <a:off x="8768499" y="3442737"/>
            <a:ext cx="28431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6000" b="1" kern="1200" dirty="0">
                <a:solidFill>
                  <a:srgbClr val="4B0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6000" b="1" kern="1200" dirty="0">
                <a:solidFill>
                  <a:srgbClr val="4B0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</a:t>
            </a:r>
            <a:r>
              <a:rPr lang="ru-RU" sz="4500" b="1" kern="1200" dirty="0">
                <a:solidFill>
                  <a:srgbClr val="4B0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500" b="1" kern="1200" dirty="0">
                <a:solidFill>
                  <a:srgbClr val="4B0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4500" b="1" kern="1200" dirty="0">
                <a:solidFill>
                  <a:srgbClr val="4B0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33235A-E81C-504F-BADE-2766B4AB593B}"/>
              </a:ext>
            </a:extLst>
          </p:cNvPr>
          <p:cNvSpPr txBox="1"/>
          <p:nvPr/>
        </p:nvSpPr>
        <p:spPr>
          <a:xfrm>
            <a:off x="675463" y="1747460"/>
            <a:ext cx="167640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dirty="0">
                <a:solidFill>
                  <a:srgbClr val="4B000F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1</a:t>
            </a:r>
            <a:r>
              <a:rPr lang="ru-RU" sz="8500" b="1" dirty="0">
                <a:solidFill>
                  <a:srgbClr val="4B000F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Прямоугольник 31">
            <a:extLst>
              <a:ext uri="{FF2B5EF4-FFF2-40B4-BE49-F238E27FC236}">
                <a16:creationId xmlns:a16="http://schemas.microsoft.com/office/drawing/2014/main" id="{403BD98A-2AF9-9042-9319-7C272D6964BA}"/>
              </a:ext>
            </a:extLst>
          </p:cNvPr>
          <p:cNvSpPr/>
          <p:nvPr/>
        </p:nvSpPr>
        <p:spPr>
          <a:xfrm>
            <a:off x="2006421" y="3748145"/>
            <a:ext cx="18658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</a:t>
            </a:r>
            <a:b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объёму</a:t>
            </a:r>
            <a:endParaRPr lang="en-US" sz="1600" dirty="0">
              <a:solidFill>
                <a:srgbClr val="4B00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кредитов бизнесу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A6EDF9-FEB2-A94B-A33E-9C44F8BE4AF8}"/>
              </a:ext>
            </a:extLst>
          </p:cNvPr>
          <p:cNvSpPr txBox="1"/>
          <p:nvPr/>
        </p:nvSpPr>
        <p:spPr>
          <a:xfrm>
            <a:off x="4083236" y="1747460"/>
            <a:ext cx="167640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dirty="0">
                <a:solidFill>
                  <a:srgbClr val="4B000F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16</a:t>
            </a:r>
            <a:endParaRPr lang="ru-RU" sz="8500" b="1" dirty="0">
              <a:solidFill>
                <a:srgbClr val="4B000F"/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6A051F-6922-BF40-9B1F-C620D47C89CD}"/>
              </a:ext>
            </a:extLst>
          </p:cNvPr>
          <p:cNvSpPr txBox="1"/>
          <p:nvPr/>
        </p:nvSpPr>
        <p:spPr>
          <a:xfrm>
            <a:off x="735886" y="3448049"/>
            <a:ext cx="167640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dirty="0">
                <a:solidFill>
                  <a:srgbClr val="4B000F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13</a:t>
            </a:r>
            <a:endParaRPr lang="ru-RU" sz="8500" b="1" dirty="0">
              <a:solidFill>
                <a:srgbClr val="4B000F"/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DE14C2-CF81-7448-8E3C-74118EFD9BD5}"/>
              </a:ext>
            </a:extLst>
          </p:cNvPr>
          <p:cNvSpPr txBox="1"/>
          <p:nvPr/>
        </p:nvSpPr>
        <p:spPr>
          <a:xfrm>
            <a:off x="468000" y="746897"/>
            <a:ext cx="809903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800" dirty="0">
                <a:solidFill>
                  <a:srgbClr val="937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 в рейтингах</a:t>
            </a:r>
            <a:endParaRPr lang="ru-PL" sz="4800" dirty="0">
              <a:solidFill>
                <a:srgbClr val="9372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394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638A4-A599-E4C7-DD37-9E8D0F12B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5" descr="Изображение выглядит как Шрифт, логотип, символ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DCE1D9C-07F6-A649-87BB-F2CE71B12A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892" y="223052"/>
            <a:ext cx="1771552" cy="340606"/>
          </a:xfrm>
          <a:prstGeom prst="rect">
            <a:avLst/>
          </a:prstGeom>
        </p:spPr>
      </p:pic>
      <p:sp>
        <p:nvSpPr>
          <p:cNvPr id="17" name="Title 7">
            <a:extLst>
              <a:ext uri="{FF2B5EF4-FFF2-40B4-BE49-F238E27FC236}">
                <a16:creationId xmlns:a16="http://schemas.microsoft.com/office/drawing/2014/main" id="{1B57E73B-5082-DD49-A3CD-E1E831515AF8}"/>
              </a:ext>
            </a:extLst>
          </p:cNvPr>
          <p:cNvSpPr txBox="1">
            <a:spLocks/>
          </p:cNvSpPr>
          <p:nvPr/>
        </p:nvSpPr>
        <p:spPr>
          <a:xfrm>
            <a:off x="469709" y="1587390"/>
            <a:ext cx="5449657" cy="34684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6A17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 предоставляется </a:t>
            </a:r>
            <a:r>
              <a:rPr lang="ru-RU" sz="15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единовременно</a:t>
            </a: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в виде </a:t>
            </a:r>
            <a:r>
              <a:rPr lang="ru-RU" sz="1500" dirty="0" err="1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невозобновляемой</a:t>
            </a: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кредитной линии </a:t>
            </a: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(НКЛ)</a:t>
            </a:r>
            <a:b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российских рублях</a:t>
            </a:r>
          </a:p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Процентная ставка </a:t>
            </a: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привязана к ключевой ставке </a:t>
            </a:r>
            <a:b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ЦБ РФ </a:t>
            </a:r>
          </a:p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Максимальная ставка </a:t>
            </a: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кредитному договору </a:t>
            </a:r>
            <a:b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должна превышать размер ключевой ставки ЦБ РФ, увеличенной на 3%</a:t>
            </a:r>
          </a:p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Процентная ставка </a:t>
            </a: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заёмщика — ставка по кредиту минус компенсация процентной ставки для Банка**</a:t>
            </a: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763E36E6-2298-F84D-90D5-67444A92AA76}"/>
              </a:ext>
            </a:extLst>
          </p:cNvPr>
          <p:cNvSpPr txBox="1">
            <a:spLocks/>
          </p:cNvSpPr>
          <p:nvPr/>
        </p:nvSpPr>
        <p:spPr>
          <a:xfrm>
            <a:off x="6272634" y="1587390"/>
            <a:ext cx="5562810" cy="39802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6A17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Компенсация процентной </a:t>
            </a: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 предоставляется </a:t>
            </a:r>
            <a:b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размере </a:t>
            </a:r>
            <a: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⅔</a:t>
            </a: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ключевой ставки ЦБ РФ или в размере </a:t>
            </a:r>
            <a:b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¾</a:t>
            </a: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ключевой ставки ЦБ РФ ( в случае приобретения товара, произведённого в Республике Беларусь </a:t>
            </a:r>
            <a:b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«Минский тракторный завод» и </a:t>
            </a:r>
            <a:r>
              <a:rPr lang="ru-RU" sz="1500" dirty="0" err="1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ОАО«Гомсельмаш</a:t>
            </a: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кредита </a:t>
            </a:r>
            <a:r>
              <a:rPr lang="ru-RU" sz="15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 лет</a:t>
            </a:r>
          </a:p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Погашение кредита </a:t>
            </a: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равными долями ежемесячно или ежеквартально, с возможностью досрочного погашения</a:t>
            </a:r>
          </a:p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Уплата </a:t>
            </a:r>
            <a:r>
              <a:rPr lang="ru-RU" sz="15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процентов</a:t>
            </a: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ежемесячно </a:t>
            </a:r>
          </a:p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 или последний транш в рамках НКЛ должен быть предоставлен не позднее </a:t>
            </a:r>
            <a:r>
              <a:rPr lang="ru-RU" sz="15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декабря 2026 года</a:t>
            </a:r>
            <a:endParaRPr lang="ru-RU" sz="1500" dirty="0">
              <a:solidFill>
                <a:srgbClr val="4B00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4ED95C-1C62-0A4D-8515-5094E75E499E}"/>
              </a:ext>
            </a:extLst>
          </p:cNvPr>
          <p:cNvSpPr txBox="1"/>
          <p:nvPr/>
        </p:nvSpPr>
        <p:spPr>
          <a:xfrm>
            <a:off x="469709" y="5617950"/>
            <a:ext cx="112387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4B000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* Указ Президента Республики Беларусь от 24.09.2009 №466 «О некоторых мерах по реализации товаров, произведенных в Республике Беларусь». </a:t>
            </a:r>
          </a:p>
          <a:p>
            <a:r>
              <a:rPr lang="ru-RU" sz="1200" dirty="0">
                <a:solidFill>
                  <a:srgbClr val="4B000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**</a:t>
            </a:r>
            <a:r>
              <a:rPr lang="ru-RU" sz="12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Пример расчёта на следующем слайде презентации. </a:t>
            </a:r>
            <a:endParaRPr lang="ru-RU" sz="1200" dirty="0">
              <a:solidFill>
                <a:srgbClr val="4B000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288A984-31CE-DE4F-83FB-8F2001F0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11" y="144000"/>
            <a:ext cx="7336808" cy="654051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937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условия кредитного продукта рамках Указа № 466*</a:t>
            </a:r>
            <a:endParaRPr lang="en-RU" sz="2800" dirty="0">
              <a:solidFill>
                <a:srgbClr val="9372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4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638A4-A599-E4C7-DD37-9E8D0F12B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5" descr="Изображение выглядит как Шрифт, логотип, символ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DCE1D9C-07F6-A649-87BB-F2CE71B12A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892" y="223052"/>
            <a:ext cx="1771552" cy="340606"/>
          </a:xfrm>
          <a:prstGeom prst="rect">
            <a:avLst/>
          </a:prstGeom>
        </p:spPr>
      </p:pic>
      <p:sp>
        <p:nvSpPr>
          <p:cNvPr id="17" name="Title 7">
            <a:extLst>
              <a:ext uri="{FF2B5EF4-FFF2-40B4-BE49-F238E27FC236}">
                <a16:creationId xmlns:a16="http://schemas.microsoft.com/office/drawing/2014/main" id="{1B57E73B-5082-DD49-A3CD-E1E831515AF8}"/>
              </a:ext>
            </a:extLst>
          </p:cNvPr>
          <p:cNvSpPr txBox="1">
            <a:spLocks/>
          </p:cNvSpPr>
          <p:nvPr/>
        </p:nvSpPr>
        <p:spPr>
          <a:xfrm>
            <a:off x="469709" y="1587390"/>
            <a:ext cx="5449657" cy="34684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6A17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размере </a:t>
            </a:r>
            <a:r>
              <a:rPr lang="ru-RU" sz="16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⅔</a:t>
            </a:r>
            <a:r>
              <a:rPr lang="ru-RU" sz="15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ключевой ставки ЦБ РФ</a:t>
            </a: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b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 для заёмщика </a:t>
            </a:r>
            <a:b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937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18% - 10% = 8%</a:t>
            </a:r>
          </a:p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размере </a:t>
            </a:r>
            <a:r>
              <a:rPr lang="ru-RU" sz="16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¾</a:t>
            </a:r>
            <a:r>
              <a:rPr lang="ru-RU" sz="15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ключевой ставки ЦБ РФ</a:t>
            </a: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приобретения товара, </a:t>
            </a:r>
            <a:b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произведённого в Республике Беларусь </a:t>
            </a:r>
            <a:b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«Минский тракторный завод» </a:t>
            </a:r>
            <a:b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ОАО «</a:t>
            </a:r>
            <a:r>
              <a:rPr lang="ru-RU" sz="1500" dirty="0" err="1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Гомсельмаш</a:t>
            </a: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b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 для заёмщика </a:t>
            </a:r>
            <a:b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937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18% - 11,25% = 6,75%</a:t>
            </a:r>
          </a:p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endParaRPr lang="ru-RU" sz="1500" dirty="0">
              <a:solidFill>
                <a:srgbClr val="4B00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4ED95C-1C62-0A4D-8515-5094E75E499E}"/>
              </a:ext>
            </a:extLst>
          </p:cNvPr>
          <p:cNvSpPr txBox="1"/>
          <p:nvPr/>
        </p:nvSpPr>
        <p:spPr>
          <a:xfrm>
            <a:off x="469708" y="5801994"/>
            <a:ext cx="106455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4B000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*Ключевая ставка ЦБ РФ на дату 02.04.2026 г. - 15% годовых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FB82BE-D932-FD46-8B10-77D85964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08" y="154540"/>
            <a:ext cx="7336808" cy="654051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937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кредитного продукта</a:t>
            </a:r>
            <a:endParaRPr lang="en-RU" sz="2800" dirty="0">
              <a:solidFill>
                <a:srgbClr val="9372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5285D5-06F6-3041-9F29-2FF1D39A7E4C}"/>
              </a:ext>
            </a:extLst>
          </p:cNvPr>
          <p:cNvSpPr txBox="1"/>
          <p:nvPr/>
        </p:nvSpPr>
        <p:spPr>
          <a:xfrm>
            <a:off x="469708" y="1006034"/>
            <a:ext cx="11061232" cy="373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</a:pPr>
            <a:r>
              <a:rPr lang="ru-RU" sz="18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Процентная ставка по договору уменьшается на размер компенсации, предоставленной Банку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981373A-1BD4-5847-8434-A00235196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492141"/>
              </p:ext>
            </p:extLst>
          </p:nvPr>
        </p:nvGraphicFramePr>
        <p:xfrm>
          <a:off x="5165766" y="1686296"/>
          <a:ext cx="6556524" cy="3299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8790">
                  <a:extLst>
                    <a:ext uri="{9D8B030D-6E8A-4147-A177-3AD203B41FA5}">
                      <a16:colId xmlns:a16="http://schemas.microsoft.com/office/drawing/2014/main" val="2078407935"/>
                    </a:ext>
                  </a:extLst>
                </a:gridCol>
                <a:gridCol w="1702578">
                  <a:extLst>
                    <a:ext uri="{9D8B030D-6E8A-4147-A177-3AD203B41FA5}">
                      <a16:colId xmlns:a16="http://schemas.microsoft.com/office/drawing/2014/main" val="997969676"/>
                    </a:ext>
                  </a:extLst>
                </a:gridCol>
                <a:gridCol w="1702578">
                  <a:extLst>
                    <a:ext uri="{9D8B030D-6E8A-4147-A177-3AD203B41FA5}">
                      <a16:colId xmlns:a16="http://schemas.microsoft.com/office/drawing/2014/main" val="3663297439"/>
                    </a:ext>
                  </a:extLst>
                </a:gridCol>
                <a:gridCol w="1702578">
                  <a:extLst>
                    <a:ext uri="{9D8B030D-6E8A-4147-A177-3AD203B41FA5}">
                      <a16:colId xmlns:a16="http://schemas.microsoft.com/office/drawing/2014/main" val="2744685639"/>
                    </a:ext>
                  </a:extLst>
                </a:gridCol>
              </a:tblGrid>
              <a:tr h="970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u="none" dirty="0">
                          <a:solidFill>
                            <a:srgbClr val="53000E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RU" sz="1100" b="0" u="none" dirty="0">
                        <a:solidFill>
                          <a:srgbClr val="53000E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72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u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Процентная ставка </a:t>
                      </a:r>
                      <a:br>
                        <a:rPr lang="ru-RU" sz="1200" b="0" u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0" u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кредитному договору</a:t>
                      </a:r>
                      <a:endParaRPr lang="en-RU" sz="1600" b="0" u="non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72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u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Компенсация </a:t>
                      </a:r>
                      <a:br>
                        <a:rPr lang="ru-RU" sz="1200" b="0" u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0" u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процентов </a:t>
                      </a:r>
                      <a:br>
                        <a:rPr lang="ru-RU" sz="1200" b="0" u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0" u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Банка</a:t>
                      </a:r>
                      <a:endParaRPr lang="en-RU" sz="1600" b="0" u="non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72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u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Процентная ставка </a:t>
                      </a:r>
                      <a:br>
                        <a:rPr lang="ru-RU" sz="1200" b="0" u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0" u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заёмщика</a:t>
                      </a:r>
                      <a:endParaRPr lang="en-RU" sz="1600" b="0" u="non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72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917038"/>
                  </a:ext>
                </a:extLst>
              </a:tr>
              <a:tr h="1164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u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Компенсация </a:t>
                      </a:r>
                      <a:br>
                        <a:rPr lang="ru-RU" sz="1200" b="0" u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0" u="non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⅔ </a:t>
                      </a:r>
                      <a:r>
                        <a:rPr lang="ru-RU" sz="1200" b="0" u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ключевой </a:t>
                      </a:r>
                      <a:br>
                        <a:rPr lang="ru-RU" sz="1200" b="0" u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0" u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ставки ЦБ РФ</a:t>
                      </a:r>
                      <a:endParaRPr lang="en-RU" sz="1100" b="0" u="non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A1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u="none" dirty="0">
                          <a:solidFill>
                            <a:srgbClr val="93724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RU" sz="1400" b="0" u="none" dirty="0">
                        <a:solidFill>
                          <a:srgbClr val="93724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A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u="none" dirty="0">
                          <a:solidFill>
                            <a:srgbClr val="93724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RU" sz="1400" b="0" u="none" dirty="0">
                        <a:solidFill>
                          <a:srgbClr val="93724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A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u="none" dirty="0">
                          <a:solidFill>
                            <a:srgbClr val="93724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RU" sz="1400" b="0" u="none" dirty="0">
                        <a:solidFill>
                          <a:srgbClr val="93724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A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6129544"/>
                  </a:ext>
                </a:extLst>
              </a:tr>
              <a:tr h="1164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u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Компенсация </a:t>
                      </a:r>
                      <a:br>
                        <a:rPr lang="ru-RU" sz="1200" b="0" u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0" u="non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¾ </a:t>
                      </a:r>
                      <a:r>
                        <a:rPr lang="ru-RU" sz="1200" b="0" u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ключевой </a:t>
                      </a:r>
                      <a:br>
                        <a:rPr lang="ru-RU" sz="1200" b="0" u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0" u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ставки ЦБ РФ</a:t>
                      </a:r>
                      <a:endParaRPr lang="en-RU" sz="1100" b="0" u="non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A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A1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u="none" dirty="0">
                          <a:solidFill>
                            <a:srgbClr val="93724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</a:t>
                      </a:r>
                      <a:endParaRPr lang="en-RU" sz="1400" b="0" u="none" dirty="0">
                        <a:solidFill>
                          <a:srgbClr val="93724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A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A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u="none" dirty="0">
                          <a:solidFill>
                            <a:srgbClr val="93724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11,25</a:t>
                      </a:r>
                      <a:endParaRPr lang="en-RU" sz="1400" b="0" u="none" dirty="0">
                        <a:solidFill>
                          <a:srgbClr val="93724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A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A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u="none" dirty="0">
                          <a:solidFill>
                            <a:srgbClr val="93724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6,75</a:t>
                      </a:r>
                      <a:endParaRPr lang="en-RU" sz="1400" b="0" u="none" dirty="0">
                        <a:solidFill>
                          <a:srgbClr val="93724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6A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A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081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47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638A4-A599-E4C7-DD37-9E8D0F12B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5" descr="Изображение выглядит как Шрифт, логотип, символ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DCE1D9C-07F6-A649-87BB-F2CE71B12A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892" y="223052"/>
            <a:ext cx="1771552" cy="340606"/>
          </a:xfrm>
          <a:prstGeom prst="rect">
            <a:avLst/>
          </a:prstGeom>
        </p:spPr>
      </p:pic>
      <p:sp>
        <p:nvSpPr>
          <p:cNvPr id="17" name="Title 7">
            <a:extLst>
              <a:ext uri="{FF2B5EF4-FFF2-40B4-BE49-F238E27FC236}">
                <a16:creationId xmlns:a16="http://schemas.microsoft.com/office/drawing/2014/main" id="{1B57E73B-5082-DD49-A3CD-E1E831515AF8}"/>
              </a:ext>
            </a:extLst>
          </p:cNvPr>
          <p:cNvSpPr txBox="1">
            <a:spLocks/>
          </p:cNvSpPr>
          <p:nvPr/>
        </p:nvSpPr>
        <p:spPr>
          <a:xfrm>
            <a:off x="469709" y="902526"/>
            <a:ext cx="7078741" cy="415335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6A17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заёмщику: </a:t>
            </a: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юридическое лицо, резидент РФ </a:t>
            </a:r>
            <a:b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 исключением лизинговых компаний и субъектов товаропроводящей сети организации*), приобретающее товары, произведённые в Республике Беларусь, за счёт кредита </a:t>
            </a:r>
          </a:p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Целевое использование: </a:t>
            </a: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покупка нового товара, произведённого в Республике Беларусь, включённого в перечень организаций и товаров, утверждённый Постановлением Совета Министров Республики Беларусь от 04.02.2015 № 72.</a:t>
            </a:r>
          </a:p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 в рамках одного кредитного договора может быть выдан: </a:t>
            </a:r>
          </a:p>
          <a:p>
            <a:pPr marL="817200" lvl="1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товары, произведённые в РБ ОАО «Минский тракторный завод» </a:t>
            </a:r>
            <a:b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(ИНН 100316761) </a:t>
            </a:r>
            <a:r>
              <a:rPr lang="ru-RU" sz="140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ОАО «</a:t>
            </a:r>
            <a:r>
              <a:rPr lang="ru-RU" sz="1400" dirty="0" err="1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Гомсельмаш</a:t>
            </a:r>
            <a: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(ИНН 400051757); </a:t>
            </a:r>
          </a:p>
          <a:p>
            <a:pPr marL="817200" lvl="1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товары, произведённые в РБ производителями, включёнными </a:t>
            </a:r>
            <a:b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перечень организаций, утверждённый Постановлением Совета Министров Республики Беларусь № 72, за исключением ОАО «Минский тракторный завод» и ОАО «</a:t>
            </a:r>
            <a:r>
              <a:rPr lang="ru-RU" sz="1400" dirty="0" err="1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Гомсельмаш</a:t>
            </a:r>
            <a: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endParaRPr lang="ru-RU" sz="1500" dirty="0">
              <a:solidFill>
                <a:srgbClr val="4B00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endParaRPr lang="ru-RU" sz="1500" dirty="0">
              <a:solidFill>
                <a:srgbClr val="4B00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763E36E6-2298-F84D-90D5-67444A92AA76}"/>
              </a:ext>
            </a:extLst>
          </p:cNvPr>
          <p:cNvSpPr txBox="1">
            <a:spLocks/>
          </p:cNvSpPr>
          <p:nvPr/>
        </p:nvSpPr>
        <p:spPr>
          <a:xfrm>
            <a:off x="7548450" y="902526"/>
            <a:ext cx="4286994" cy="30757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6A17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кредита: </a:t>
            </a:r>
          </a:p>
          <a:p>
            <a:pPr marL="648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5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</a:t>
            </a: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стоимости товара </a:t>
            </a:r>
            <a:b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учётом НДС), указанной в договоре </a:t>
            </a:r>
            <a:b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купли-продажи (производитель товара </a:t>
            </a:r>
            <a:b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</a:t>
            </a:r>
            <a:r>
              <a:rPr lang="ru-RU" sz="1500" dirty="0" err="1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БелАЗ</a:t>
            </a: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— управляющая компания холдинга «БЕЛАЗ-ХОЛДИНГ» (ИНН 600038906)</a:t>
            </a:r>
          </a:p>
          <a:p>
            <a:pPr marL="648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5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иного товара от стоимости товара (с учётом НДС), указанной в договоре купли-продажи</a:t>
            </a:r>
          </a:p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endParaRPr lang="ru-RU" sz="1500" dirty="0">
              <a:solidFill>
                <a:srgbClr val="4B00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4ED95C-1C62-0A4D-8515-5094E75E499E}"/>
              </a:ext>
            </a:extLst>
          </p:cNvPr>
          <p:cNvSpPr txBox="1"/>
          <p:nvPr/>
        </p:nvSpPr>
        <p:spPr>
          <a:xfrm>
            <a:off x="469709" y="5539666"/>
            <a:ext cx="6854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4B000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*Дистрибьютор или дилер (резидент Российской Федерации), осуществляющий реализацию белорусских товаров от имени организации или от своего имени соответственно, и за свой счёт на условиях, определённых соответствующим договором с организацией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288A984-31CE-DE4F-83FB-8F2001F0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11" y="144000"/>
            <a:ext cx="7336808" cy="654051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937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заёмщику и сделке</a:t>
            </a:r>
            <a:endParaRPr lang="en-RU" sz="2800" dirty="0">
              <a:solidFill>
                <a:srgbClr val="9372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2E3F6D-01AA-324E-9D09-67D42A512F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428" y="3978235"/>
            <a:ext cx="4111509" cy="231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14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638A4-A599-E4C7-DD37-9E8D0F12B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5" descr="Изображение выглядит как Шрифт, логотип, символ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DCE1D9C-07F6-A649-87BB-F2CE71B12A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892" y="223052"/>
            <a:ext cx="1771552" cy="340606"/>
          </a:xfrm>
          <a:prstGeom prst="rect">
            <a:avLst/>
          </a:prstGeom>
        </p:spPr>
      </p:pic>
      <p:sp>
        <p:nvSpPr>
          <p:cNvPr id="17" name="Title 7">
            <a:extLst>
              <a:ext uri="{FF2B5EF4-FFF2-40B4-BE49-F238E27FC236}">
                <a16:creationId xmlns:a16="http://schemas.microsoft.com/office/drawing/2014/main" id="{1B57E73B-5082-DD49-A3CD-E1E831515AF8}"/>
              </a:ext>
            </a:extLst>
          </p:cNvPr>
          <p:cNvSpPr txBox="1">
            <a:spLocks/>
          </p:cNvSpPr>
          <p:nvPr/>
        </p:nvSpPr>
        <p:spPr>
          <a:xfrm>
            <a:off x="598744" y="1369386"/>
            <a:ext cx="7078741" cy="4153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6A17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договора купли-продажи между </a:t>
            </a:r>
            <a:r>
              <a:rPr lang="ru-RU" sz="150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предприятием РБ </a:t>
            </a:r>
            <a:b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заёмщиком</a:t>
            </a:r>
          </a:p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решения АО «АБ «РОССИЯ» о предоставлении </a:t>
            </a:r>
            <a:b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кредита резиденту РФ — покупателю</a:t>
            </a:r>
          </a:p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Банком производителю товара в РБ заявки </a:t>
            </a:r>
            <a:b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подтверждения поставки товара </a:t>
            </a:r>
          </a:p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кредитного договора, предоставление кредитных </a:t>
            </a:r>
            <a:b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 осуществляется после получения подтверждения </a:t>
            </a:r>
            <a:b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поставку товара от производителя </a:t>
            </a:r>
          </a:p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по контракту на поставку товара </a:t>
            </a:r>
            <a:b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Республику Беларусь через АО «АБ «РОССИЯ»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288A984-31CE-DE4F-83FB-8F2001F0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11" y="144000"/>
            <a:ext cx="7336808" cy="654051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937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условия для реализации сделки</a:t>
            </a:r>
            <a:endParaRPr lang="en-RU" sz="2800" dirty="0">
              <a:solidFill>
                <a:srgbClr val="9372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684D15-531E-E648-AB08-663481EC1E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124" y="1289982"/>
            <a:ext cx="4312167" cy="43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1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1D24B-C27D-5630-90FD-2DDC2D80D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иний, Цвет электрик, снимок экрана, Цвет Majorelle blue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BEC5305-00A1-B35E-2D4D-5D52CABB28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336"/>
            <a:ext cx="12192000" cy="686458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63787AF-137A-40F4-858E-DD60A9B022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7999"/>
          </a:xfrm>
          <a:prstGeom prst="rect">
            <a:avLst/>
          </a:prstGeom>
        </p:spPr>
      </p:pic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3F16B310-C9D7-F8E2-10EA-A6940D6734B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88834" y="6271083"/>
            <a:ext cx="2743200" cy="365125"/>
          </a:xfrm>
        </p:spPr>
        <p:txBody>
          <a:bodyPr/>
          <a:lstStyle/>
          <a:p>
            <a:fld id="{E822C055-7A37-144A-85E8-C88326E7DC08}" type="slidenum">
              <a:rPr lang="ru-PL" smtClean="0">
                <a:solidFill>
                  <a:srgbClr val="F5EE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ru-PL" dirty="0">
              <a:solidFill>
                <a:srgbClr val="F5EEE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EDF27A-D770-456B-B7A8-66AB9DEF0709}"/>
              </a:ext>
            </a:extLst>
          </p:cNvPr>
          <p:cNvSpPr txBox="1"/>
          <p:nvPr/>
        </p:nvSpPr>
        <p:spPr>
          <a:xfrm>
            <a:off x="623888" y="6240969"/>
            <a:ext cx="5222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5A3D34"/>
                </a:solidFill>
              </a:rPr>
              <a:t>АО «АБ «РОССИЯ». Генеральная лицензия Банка России № 328 от 01.09.2016 г.</a:t>
            </a:r>
            <a:endParaRPr lang="ru-PL" sz="1100" dirty="0">
              <a:solidFill>
                <a:srgbClr val="5A3D34"/>
              </a:solidFill>
            </a:endParaRPr>
          </a:p>
        </p:txBody>
      </p:sp>
      <p:pic>
        <p:nvPicPr>
          <p:cNvPr id="31" name="Рисунок 30" descr="Изображение выглядит как Шрифт, логотип, символ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0C14830-1EFC-43FB-8772-3CBEE0C433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7" y="498592"/>
            <a:ext cx="3264576" cy="627661"/>
          </a:xfrm>
          <a:prstGeom prst="rect">
            <a:avLst/>
          </a:prstGeom>
        </p:spPr>
      </p:pic>
      <p:sp>
        <p:nvSpPr>
          <p:cNvPr id="34" name="object 60">
            <a:extLst>
              <a:ext uri="{FF2B5EF4-FFF2-40B4-BE49-F238E27FC236}">
                <a16:creationId xmlns:a16="http://schemas.microsoft.com/office/drawing/2014/main" id="{84766806-CE5D-4DBA-8CFA-08A60AC052FB}"/>
              </a:ext>
            </a:extLst>
          </p:cNvPr>
          <p:cNvSpPr txBox="1">
            <a:spLocks/>
          </p:cNvSpPr>
          <p:nvPr/>
        </p:nvSpPr>
        <p:spPr>
          <a:xfrm>
            <a:off x="716757" y="1584925"/>
            <a:ext cx="5953125" cy="11176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 sz="5500" b="1" i="0">
                <a:solidFill>
                  <a:srgbClr val="053C5C"/>
                </a:solidFill>
                <a:latin typeface="PF Din Text Cond Pro"/>
                <a:ea typeface="+mj-ea"/>
                <a:cs typeface="PF Din Text Cond Pro"/>
              </a:defRPr>
            </a:lvl1pPr>
          </a:lstStyle>
          <a:p>
            <a:pPr marL="9525"/>
            <a:r>
              <a:rPr lang="ru-RU" sz="3600" b="0" dirty="0">
                <a:solidFill>
                  <a:srgbClr val="9970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 </a:t>
            </a:r>
            <a:br>
              <a:rPr lang="ru-RU" sz="3600" b="0" dirty="0">
                <a:solidFill>
                  <a:srgbClr val="9970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600" b="0" dirty="0">
                <a:solidFill>
                  <a:srgbClr val="9970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внимание!</a:t>
            </a:r>
          </a:p>
        </p:txBody>
      </p:sp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id="{2EEAA862-2337-1E43-9A28-485CB516FF52}"/>
              </a:ext>
            </a:extLst>
          </p:cNvPr>
          <p:cNvSpPr/>
          <p:nvPr/>
        </p:nvSpPr>
        <p:spPr>
          <a:xfrm>
            <a:off x="623887" y="4356132"/>
            <a:ext cx="47452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F5EE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Дмитрий Литвиненко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997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Управляющий </a:t>
            </a:r>
            <a:r>
              <a:rPr lang="ru-RU" altLang="ru-RU" sz="1400" dirty="0">
                <a:solidFill>
                  <a:srgbClr val="997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Доп. офисом «Волгоградский Региональный Центр» АО «АБ «РОССИЯ»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997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+7 (8442) 55-12-25 доб</a:t>
            </a:r>
            <a:r>
              <a:rPr lang="ru-RU" altLang="ru-RU" sz="1400" dirty="0">
                <a:solidFill>
                  <a:srgbClr val="997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535101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997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моб. +7 (902) 092-54-24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997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d.litvinenko@abr.ru</a:t>
            </a:r>
            <a:endParaRPr lang="ru-RU" sz="1400" dirty="0">
              <a:solidFill>
                <a:srgbClr val="9970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">
            <a:extLst>
              <a:ext uri="{FF2B5EF4-FFF2-40B4-BE49-F238E27FC236}">
                <a16:creationId xmlns:a16="http://schemas.microsoft.com/office/drawing/2014/main" id="{1E5E5946-8727-624A-BD6A-856F61E2CFA1}"/>
              </a:ext>
            </a:extLst>
          </p:cNvPr>
          <p:cNvSpPr/>
          <p:nvPr/>
        </p:nvSpPr>
        <p:spPr>
          <a:xfrm>
            <a:off x="623887" y="2832850"/>
            <a:ext cx="47452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F5EE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 Юдина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997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Управляющий директор по региональному бизнесу,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997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Вице-Президент АО «АБ «РОССИЯ»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997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+7 495 666 32 50 доб</a:t>
            </a:r>
            <a:r>
              <a:rPr lang="ru-RU" altLang="ru-RU" sz="1400" dirty="0">
                <a:solidFill>
                  <a:srgbClr val="997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2560</a:t>
            </a:r>
            <a:br>
              <a:rPr lang="ru-RU" altLang="ru-RU" sz="1400" dirty="0">
                <a:solidFill>
                  <a:srgbClr val="9970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dirty="0">
                <a:solidFill>
                  <a:srgbClr val="997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моб. + 7 902 471 33 38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altLang="ru-RU" sz="1400" dirty="0" err="1">
                <a:solidFill>
                  <a:srgbClr val="997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l.yudina@abr.ru</a:t>
            </a:r>
            <a:endParaRPr lang="en-GB" altLang="ru-RU" sz="1400" dirty="0">
              <a:solidFill>
                <a:srgbClr val="9970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674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2827</TotalTime>
  <Words>1077</Words>
  <Application>Microsoft Office PowerPoint</Application>
  <PresentationFormat>Широкоэкранный</PresentationFormat>
  <Paragraphs>110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Roboto Condensed</vt:lpstr>
      <vt:lpstr>Times New Roman</vt:lpstr>
      <vt:lpstr>Wingdings</vt:lpstr>
      <vt:lpstr>Тема Office</vt:lpstr>
      <vt:lpstr>Финансирование  в рамках Указа № 466 для корпоративных клиентов</vt:lpstr>
      <vt:lpstr>История Банка «РОССИЯ»</vt:lpstr>
      <vt:lpstr>Презентация PowerPoint</vt:lpstr>
      <vt:lpstr>Презентация PowerPoint</vt:lpstr>
      <vt:lpstr>Основные условия кредитного продукта рамках Указа № 466*</vt:lpstr>
      <vt:lpstr>Преимущества кредитного продукта</vt:lpstr>
      <vt:lpstr>Требования к заёмщику и сделке</vt:lpstr>
      <vt:lpstr>Необходимые условия для реализации сделки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презы</dc:title>
  <dc:creator>Елена Мелихова</dc:creator>
  <cp:lastModifiedBy>Борщук Константин Алексеевич</cp:lastModifiedBy>
  <cp:revision>107</cp:revision>
  <cp:lastPrinted>2026-02-03T10:19:31Z</cp:lastPrinted>
  <dcterms:created xsi:type="dcterms:W3CDTF">2026-01-27T07:12:27Z</dcterms:created>
  <dcterms:modified xsi:type="dcterms:W3CDTF">2026-04-21T09:21:43Z</dcterms:modified>
</cp:coreProperties>
</file>