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02" r:id="rId2"/>
    <p:sldId id="377" r:id="rId3"/>
    <p:sldId id="382" r:id="rId4"/>
    <p:sldId id="257" r:id="rId5"/>
    <p:sldId id="380" r:id="rId6"/>
    <p:sldId id="375" r:id="rId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7249"/>
    <a:srgbClr val="53000E"/>
    <a:srgbClr val="00184C"/>
    <a:srgbClr val="C6A17B"/>
    <a:srgbClr val="061949"/>
    <a:srgbClr val="4B000F"/>
    <a:srgbClr val="8BB9FC"/>
    <a:srgbClr val="F5EEE9"/>
    <a:srgbClr val="A6938C"/>
    <a:srgbClr val="FCF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55" autoAdjust="0"/>
    <p:restoredTop sz="94578"/>
  </p:normalViewPr>
  <p:slideViewPr>
    <p:cSldViewPr snapToGrid="0">
      <p:cViewPr varScale="1">
        <p:scale>
          <a:sx n="108" d="100"/>
          <a:sy n="108" d="100"/>
        </p:scale>
        <p:origin x="10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458C0-D268-44E1-8FD0-B8A26C7D865B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B2BB3-AD48-4C5B-B02C-6980B7B63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56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B2BB3-AD48-4C5B-B02C-6980B7B63A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35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E75DA-4ED9-7032-3FF7-438B3EE9F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464495-3CC8-B484-5345-B9AA6D380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A06385-B73B-A815-BBA6-BA1F6B8EB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1F0-57FD-C647-899E-4EB67BBCDB4B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6A5126-5E6E-F360-0FC4-B519C1BB2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A450A9-47A7-BDA0-5A82-FBC5EFD9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4B47-803F-6642-9E03-BED0539A4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9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bg>
      <p:bgPr>
        <a:solidFill>
          <a:srgbClr val="F5E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63260-A844-0BA8-CC10-532E4F9A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1" y="159203"/>
            <a:ext cx="7336808" cy="654051"/>
          </a:xfrm>
        </p:spPr>
        <p:txBody>
          <a:bodyPr>
            <a:normAutofit/>
          </a:bodyPr>
          <a:lstStyle>
            <a:lvl1pPr>
              <a:defRPr sz="4000">
                <a:solidFill>
                  <a:srgbClr val="C6A17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30896C-C4C7-9749-80A7-5A3D51CC8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b="30049"/>
          <a:stretch/>
        </p:blipFill>
        <p:spPr>
          <a:xfrm>
            <a:off x="0" y="4473055"/>
            <a:ext cx="12192000" cy="239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3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Только заголовок">
    <p:bg>
      <p:bgPr>
        <a:solidFill>
          <a:srgbClr val="C6A1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63260-A844-0BA8-CC10-532E4F9A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1" y="159203"/>
            <a:ext cx="7336808" cy="65405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30896C-C4C7-9749-80A7-5A3D51CC8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b="30049"/>
          <a:stretch/>
        </p:blipFill>
        <p:spPr>
          <a:xfrm>
            <a:off x="0" y="4473055"/>
            <a:ext cx="12192000" cy="239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6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Только заголовок">
    <p:bg>
      <p:bgPr>
        <a:solidFill>
          <a:srgbClr val="937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63260-A844-0BA8-CC10-532E4F9A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1" y="159203"/>
            <a:ext cx="7336808" cy="65405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30896C-C4C7-9749-80A7-5A3D51CC8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b="30049"/>
          <a:stretch/>
        </p:blipFill>
        <p:spPr>
          <a:xfrm>
            <a:off x="0" y="4473055"/>
            <a:ext cx="12192000" cy="239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61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Только заголовок">
    <p:bg>
      <p:bgPr>
        <a:solidFill>
          <a:srgbClr val="061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63260-A844-0BA8-CC10-532E4F9A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1" y="159203"/>
            <a:ext cx="7336808" cy="654051"/>
          </a:xfrm>
        </p:spPr>
        <p:txBody>
          <a:bodyPr>
            <a:normAutofit/>
          </a:bodyPr>
          <a:lstStyle>
            <a:lvl1pPr>
              <a:defRPr sz="4000">
                <a:solidFill>
                  <a:srgbClr val="C6A17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6E906-0BA2-6649-A9D7-DEA916E242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219" y="3466815"/>
            <a:ext cx="12260438" cy="339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87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Только заголовок">
    <p:bg>
      <p:bgPr>
        <a:solidFill>
          <a:srgbClr val="061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63260-A844-0BA8-CC10-532E4F9A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1" y="159203"/>
            <a:ext cx="7336808" cy="654051"/>
          </a:xfrm>
        </p:spPr>
        <p:txBody>
          <a:bodyPr>
            <a:normAutofit/>
          </a:bodyPr>
          <a:lstStyle>
            <a:lvl1pPr>
              <a:defRPr sz="4000">
                <a:solidFill>
                  <a:srgbClr val="C6A17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6E906-0BA2-6649-A9D7-DEA916E24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705"/>
          <a:stretch/>
        </p:blipFill>
        <p:spPr>
          <a:xfrm>
            <a:off x="-34219" y="4609815"/>
            <a:ext cx="12260438" cy="224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1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Только заголовок">
    <p:bg>
      <p:bgPr>
        <a:solidFill>
          <a:srgbClr val="4B0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63260-A844-0BA8-CC10-532E4F9A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1" y="159203"/>
            <a:ext cx="7336808" cy="654051"/>
          </a:xfrm>
        </p:spPr>
        <p:txBody>
          <a:bodyPr>
            <a:normAutofit/>
          </a:bodyPr>
          <a:lstStyle>
            <a:lvl1pPr>
              <a:defRPr sz="4000">
                <a:solidFill>
                  <a:srgbClr val="C6A17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30B62-C795-8147-B646-F46C3FAE1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-6427" b="38278"/>
          <a:stretch/>
        </p:blipFill>
        <p:spPr>
          <a:xfrm>
            <a:off x="0" y="4521200"/>
            <a:ext cx="121920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66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9FB753-9CC1-A3C1-C192-55C257FCC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1F0-57FD-C647-899E-4EB67BBCDB4B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7855C0-C1B5-97AF-B973-B03D94F72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087627-FAE4-074C-4E05-E08EEB5D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4B47-803F-6642-9E03-BED0539A4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571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E0464-8982-0C80-997D-3041A32D7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14FC68-41A2-9260-EDFE-91045C41F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AFB86B-7A94-48F9-E543-4DBD757D6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47756A-22DC-7821-DFAE-84BE3EAE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1F0-57FD-C647-899E-4EB67BBCDB4B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BB1BFE-5DAF-F99A-E59A-063714B0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2BB40E-BABB-8465-86EF-49F1009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4B47-803F-6642-9E03-BED0539A4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277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C92DA-2194-24B7-03EC-0128EB4E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777A12C-62F3-2506-69BE-E237A167B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FB98CA-1BD7-E988-F45B-9E96B976B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E3C552-7C72-DC9A-259F-F46450F48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1F0-57FD-C647-899E-4EB67BBCDB4B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8F1DAA-D3E0-1350-DA02-A67B8FB8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1AC025-9BE5-93A7-8D6A-406F3498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4B47-803F-6642-9E03-BED0539A4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69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578FE-0081-C218-8E6C-9432C6777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63BFC2-4B55-D203-FA40-61E6919B7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589F42-BB6F-A038-85DB-195F8437B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1F0-57FD-C647-899E-4EB67BBCDB4B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51E0FC-17FB-A434-6B4D-C5DD9091B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03AEF-50EB-B555-963A-6FC99730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4B47-803F-6642-9E03-BED0539A4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49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DAEDA-D3FD-25EB-1661-2F83478AD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B95249-A198-D51B-07C6-8D1655F95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8B604-D52C-C563-89E3-B5E549D65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1F0-57FD-C647-899E-4EB67BBCDB4B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AB4BDA-FD18-6654-50E3-B9BA635B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A5F0F8-0AA7-B2D7-8885-FD6E84ABE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4B47-803F-6642-9E03-BED0539A4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660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31AB27-FDF7-5615-4FF5-E4649ABABB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C8A117-CA53-70BC-B2A3-C6149D20B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8B1D7F-B429-90B7-144C-8B90CA23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1F0-57FD-C647-899E-4EB67BBCDB4B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A92691-8C70-CB0A-09C6-112BB456C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C47BAF-2CC7-2467-B555-116AC5E7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4B47-803F-6642-9E03-BED0539A4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321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29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962125-BA97-346F-448A-E0D2DCB25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A9820D-0527-1BE0-B007-2FBF5AE13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D6B119-E14D-3C3C-2186-6FFCA6048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1F0-57FD-C647-899E-4EB67BBCDB4B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755F0-E7A0-A8BF-CD6B-D16218BB3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1D5B56-8700-E296-D3D3-E3E05B856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4B47-803F-6642-9E03-BED0539A4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79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1BF6B-EAAC-7E68-B7A9-4FC84677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6D02C-38BA-F924-8F88-21905CD51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7DDA79-D404-AE47-C650-5138AC475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22B648-8A5C-21D0-CE8D-AFBCB21F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1F0-57FD-C647-899E-4EB67BBCDB4B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5EB952-AA4E-864B-BE9D-9D51A698D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9B9006-84DE-56C5-7BA5-04C8ECED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4B47-803F-6642-9E03-BED0539A4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D6DA4-102D-9B27-BDB4-3566FDA0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0A7821-8555-1FF0-AF18-7497693AE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A60B-598F-6F16-E93D-0FD542B88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FADA4F-B2A4-E775-5C43-43E3A3F0DD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BF5B3D-7FCF-B11C-D72F-1B2067F7F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17A731-9E24-0F27-DDCF-DA3FECB40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1F0-57FD-C647-899E-4EB67BBCDB4B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86B0DF-FABA-B4A6-F17A-F5056DE0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DA0359-5895-0171-CDEB-C715A4CA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4B47-803F-6642-9E03-BED0539A4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73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63260-A844-0BA8-CC10-532E4F9A3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DBD6F5-95FF-F1DF-CC82-6124EAB9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1F0-57FD-C647-899E-4EB67BBCDB4B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A76BDA-E551-9C3C-007D-499EBA68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DE9656-AF1D-4542-BBD9-BE73E7099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4B47-803F-6642-9E03-BED0539A4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70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solidFill>
          <a:srgbClr val="F5E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63260-A844-0BA8-CC10-532E4F9A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1" y="159203"/>
            <a:ext cx="7336808" cy="654051"/>
          </a:xfrm>
        </p:spPr>
        <p:txBody>
          <a:bodyPr>
            <a:normAutofit/>
          </a:bodyPr>
          <a:lstStyle>
            <a:lvl1pPr>
              <a:defRPr sz="4000">
                <a:solidFill>
                  <a:srgbClr val="C6A17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BC1FC-3376-D04E-8E95-C3870396BA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887" y="159204"/>
            <a:ext cx="3409104" cy="65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4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63260-A844-0BA8-CC10-532E4F9A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1" y="159203"/>
            <a:ext cx="7336808" cy="654051"/>
          </a:xfrm>
        </p:spPr>
        <p:txBody>
          <a:bodyPr>
            <a:normAutofit/>
          </a:bodyPr>
          <a:lstStyle>
            <a:lvl1pPr>
              <a:defRPr sz="4000">
                <a:solidFill>
                  <a:srgbClr val="C6A17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2054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bg>
      <p:bgPr>
        <a:solidFill>
          <a:srgbClr val="061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63260-A844-0BA8-CC10-532E4F9A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1" y="159203"/>
            <a:ext cx="7336808" cy="654051"/>
          </a:xfrm>
        </p:spPr>
        <p:txBody>
          <a:bodyPr>
            <a:normAutofit/>
          </a:bodyPr>
          <a:lstStyle>
            <a:lvl1pPr>
              <a:defRPr sz="4000">
                <a:solidFill>
                  <a:srgbClr val="C6A17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1009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AD9C9-39E5-97E9-F7EA-732A2271E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C31F58-4110-012F-FF87-A3D581030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F3E6EA-15F9-CE6C-579B-C0F3D83B9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1EA1F0-57FD-C647-899E-4EB67BBCDB4B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130EA-B5DD-DA32-31C4-9BCAEF257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6B4192-4829-8504-82CB-657430ED7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6F4B47-803F-6642-9E03-BED0539A4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61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4" r:id="rId8"/>
    <p:sldLayoutId id="2147483662" r:id="rId9"/>
    <p:sldLayoutId id="2147483661" r:id="rId10"/>
    <p:sldLayoutId id="2147483668" r:id="rId11"/>
    <p:sldLayoutId id="2147483669" r:id="rId12"/>
    <p:sldLayoutId id="2147483663" r:id="rId13"/>
    <p:sldLayoutId id="2147483666" r:id="rId14"/>
    <p:sldLayoutId id="2147483667" r:id="rId15"/>
    <p:sldLayoutId id="2147483655" r:id="rId16"/>
    <p:sldLayoutId id="2147483656" r:id="rId17"/>
    <p:sldLayoutId id="2147483657" r:id="rId18"/>
    <p:sldLayoutId id="2147483658" r:id="rId19"/>
    <p:sldLayoutId id="2147483659" r:id="rId20"/>
    <p:sldLayoutId id="214748367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нимок экрана, черный, темнот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D4960FE-D5F9-42AC-A219-4B7CB295CD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97" y="-1"/>
            <a:ext cx="12203472" cy="6859193"/>
          </a:xfrm>
          <a:prstGeom prst="rect">
            <a:avLst/>
          </a:prstGeom>
          <a:solidFill>
            <a:srgbClr val="061949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8671ED-090D-3F45-A2D3-DEEE55637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5037"/>
            <a:ext cx="8258299" cy="3507926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6A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«Банк развития</a:t>
            </a:r>
            <a:br>
              <a:rPr lang="ru-RU" sz="4000" dirty="0">
                <a:solidFill>
                  <a:srgbClr val="C6A17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rgbClr val="C6A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Беларусь»</a:t>
            </a:r>
            <a:br>
              <a:rPr lang="ru-RU" sz="4000" dirty="0">
                <a:solidFill>
                  <a:srgbClr val="C6A17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Экспортное финансирование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519F89-8A96-1E4F-9738-12DEF38A8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797379"/>
            <a:ext cx="5190378" cy="995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E09BA5-9B03-7B46-B79C-3E7AF262D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4198" y="893668"/>
            <a:ext cx="3569854" cy="80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E638A4-A599-E4C7-DD37-9E8D0F12B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17F9C-8480-D644-9772-8AACD57D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1" y="144000"/>
            <a:ext cx="7336808" cy="654051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937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</a:t>
            </a:r>
          </a:p>
        </p:txBody>
      </p:sp>
      <p:pic>
        <p:nvPicPr>
          <p:cNvPr id="16" name="Рисунок 5" descr="Изображение выглядит как Шрифт, логотип, символ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DCE1D9C-07F6-A649-87BB-F2CE71B12A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892" y="223052"/>
            <a:ext cx="1771552" cy="340606"/>
          </a:xfrm>
          <a:prstGeom prst="rect">
            <a:avLst/>
          </a:prstGeom>
        </p:spPr>
      </p:pic>
      <p:sp>
        <p:nvSpPr>
          <p:cNvPr id="17" name="Title 7">
            <a:extLst>
              <a:ext uri="{FF2B5EF4-FFF2-40B4-BE49-F238E27FC236}">
                <a16:creationId xmlns:a16="http://schemas.microsoft.com/office/drawing/2014/main" id="{1B57E73B-5082-DD49-A3CD-E1E831515AF8}"/>
              </a:ext>
            </a:extLst>
          </p:cNvPr>
          <p:cNvSpPr txBox="1">
            <a:spLocks/>
          </p:cNvSpPr>
          <p:nvPr/>
        </p:nvSpPr>
        <p:spPr>
          <a:xfrm>
            <a:off x="469709" y="1056006"/>
            <a:ext cx="5449657" cy="52803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6A17B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</a:pPr>
            <a:r>
              <a:rPr lang="ru-RU" sz="18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развития — флагман экспортного финансирования в Беларуси</a:t>
            </a:r>
            <a:endParaRPr lang="en-US" sz="1800" b="1" dirty="0">
              <a:solidFill>
                <a:srgbClr val="4B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</a:pP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2013 г. Банк развития финансирует экспортные проекты 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</a:pP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развития обладает самым широким набором инструментов экспортного финансирования </a:t>
            </a: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Кредиты нерезидентам и резидентам, </a:t>
            </a:r>
            <a:br>
              <a:rPr lang="en-US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лизинговым компаниям</a:t>
            </a: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Межбанковские экспортные кредиты</a:t>
            </a: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Кредиты на страховые взносы и ввозной НДС </a:t>
            </a: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Экспортный факторинг</a:t>
            </a: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Дисконтирование и </a:t>
            </a:r>
            <a:r>
              <a:rPr lang="ru-RU" sz="1500" dirty="0" err="1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постфинансирование</a:t>
            </a: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аккредитивов</a:t>
            </a: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endParaRPr lang="ru-RU" sz="1500" dirty="0">
              <a:solidFill>
                <a:srgbClr val="4B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endParaRPr lang="ru-RU" sz="1500" dirty="0">
              <a:solidFill>
                <a:srgbClr val="4B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endParaRPr lang="ru-RU" sz="1500" dirty="0">
              <a:solidFill>
                <a:srgbClr val="4B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endParaRPr lang="ru-RU" sz="1500" dirty="0">
              <a:solidFill>
                <a:srgbClr val="4B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763E36E6-2298-F84D-90D5-67444A92AA76}"/>
              </a:ext>
            </a:extLst>
          </p:cNvPr>
          <p:cNvSpPr txBox="1">
            <a:spLocks/>
          </p:cNvSpPr>
          <p:nvPr/>
        </p:nvSpPr>
        <p:spPr>
          <a:xfrm>
            <a:off x="6272634" y="1056006"/>
            <a:ext cx="5562810" cy="28509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6A17B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</a:pPr>
            <a:r>
              <a:rPr lang="ru-RU" sz="15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экспортные позиции</a:t>
            </a:r>
            <a:r>
              <a:rPr lang="en-US" sz="15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5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(Постановление СМ РБ 262)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Химическая продукция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Потребительские товары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питания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и комплектующие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Металлопродукция, строительные материалы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Специальный и пассажирский транспорт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Медицинская техника и оборудование</a:t>
            </a:r>
            <a:endParaRPr lang="en-US" sz="1500" dirty="0">
              <a:solidFill>
                <a:srgbClr val="4B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+ Image">
            <a:extLst>
              <a:ext uri="{FF2B5EF4-FFF2-40B4-BE49-F238E27FC236}">
                <a16:creationId xmlns:a16="http://schemas.microsoft.com/office/drawing/2014/main" id="{1C672734-86E3-FF41-A7EA-CA11A871C179}"/>
              </a:ext>
            </a:extLst>
          </p:cNvPr>
          <p:cNvSpPr txBox="1"/>
          <p:nvPr/>
        </p:nvSpPr>
        <p:spPr>
          <a:xfrm>
            <a:off x="5712289" y="3696181"/>
            <a:ext cx="6010002" cy="2646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307" rIns="34307">
            <a:spAutoFit/>
          </a:bodyPr>
          <a:lstStyle>
            <a:lvl1pPr>
              <a:defRPr sz="23900" b="1">
                <a:solidFill>
                  <a:srgbClr val="F7F7F7"/>
                </a:solidFill>
              </a:defRPr>
            </a:lvl1pPr>
          </a:lstStyle>
          <a:p>
            <a:pPr algn="ctr"/>
            <a:r>
              <a:rPr lang="en-US" sz="6000" spc="300" dirty="0">
                <a:blipFill dpi="0" rotWithShape="1">
                  <a:blip r:embed="rId4">
                    <a:alphaModFix amt="80000"/>
                    <a:extLst/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3000" spc="300" dirty="0">
                <a:blipFill dpi="0" rotWithShape="1">
                  <a:blip r:embed="rId4">
                    <a:alphaModFix amt="80000"/>
                    <a:extLst/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3000" dirty="0">
                <a:blipFill dpi="0" rotWithShape="1">
                  <a:blip r:embed="rId4">
                    <a:alphaModFix amt="80000"/>
                    <a:extLst/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3000" dirty="0">
                <a:blipFill dpi="0" rotWithShape="1">
                  <a:blip r:embed="rId4">
                    <a:alphaModFix amt="80000"/>
                    <a:extLst/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3000" dirty="0">
                <a:blipFill dpi="0" rotWithShape="1">
                  <a:blip r:embed="rId4">
                    <a:alphaModFix amt="80000"/>
                    <a:extLst/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dirty="0">
                <a:blipFill dpi="0" rotWithShape="1">
                  <a:blip r:embed="rId4">
                    <a:alphaModFix amt="80000"/>
                    <a:extLst/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endParaRPr lang="en-US" sz="3200" dirty="0">
              <a:blipFill dpi="0" rotWithShape="1">
                <a:blip r:embed="rId4">
                  <a:alphaModFix amt="80000"/>
                  <a:extLst/>
                </a:blip>
                <a:srcRect/>
                <a:stretch>
                  <a:fillRect/>
                </a:stretch>
              </a:blip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0" dirty="0">
                <a:solidFill>
                  <a:srgbClr val="530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объём выданных экспортных кредитов </a:t>
            </a:r>
          </a:p>
          <a:p>
            <a:pPr algn="ctr"/>
            <a:r>
              <a:rPr lang="ru-RU" sz="1800" b="0" dirty="0">
                <a:solidFill>
                  <a:srgbClr val="530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2013 – 2025 гг. </a:t>
            </a:r>
            <a:endParaRPr lang="en-US" sz="1800" b="0" baseline="30000" dirty="0">
              <a:solidFill>
                <a:srgbClr val="5300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4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id="{3426F824-BA0D-3647-A259-E1D4990F065D}"/>
              </a:ext>
            </a:extLst>
          </p:cNvPr>
          <p:cNvSpPr txBox="1"/>
          <p:nvPr/>
        </p:nvSpPr>
        <p:spPr>
          <a:xfrm rot="3768907">
            <a:off x="3070730" y="3095798"/>
            <a:ext cx="1990824" cy="612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rgbClr val="061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КРЕДИТНЫЙ </a:t>
            </a:r>
            <a:br>
              <a:rPr lang="ru-RU" sz="1200" dirty="0">
                <a:solidFill>
                  <a:srgbClr val="06194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61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</a:t>
            </a:r>
          </a:p>
        </p:txBody>
      </p:sp>
      <p:cxnSp>
        <p:nvCxnSpPr>
          <p:cNvPr id="61" name="Прямая со стрелкой 74">
            <a:extLst>
              <a:ext uri="{FF2B5EF4-FFF2-40B4-BE49-F238E27FC236}">
                <a16:creationId xmlns:a16="http://schemas.microsoft.com/office/drawing/2014/main" id="{3CABDF54-4D17-BD46-A945-FC37F3CD2CCF}"/>
              </a:ext>
            </a:extLst>
          </p:cNvPr>
          <p:cNvCxnSpPr>
            <a:cxnSpLocks/>
          </p:cNvCxnSpPr>
          <p:nvPr/>
        </p:nvCxnSpPr>
        <p:spPr>
          <a:xfrm>
            <a:off x="4288939" y="2258713"/>
            <a:ext cx="543394" cy="1040394"/>
          </a:xfrm>
          <a:prstGeom prst="straightConnector1">
            <a:avLst/>
          </a:prstGeom>
          <a:noFill/>
          <a:ln w="12700" cap="rnd" cmpd="sng" algn="ctr">
            <a:solidFill>
              <a:srgbClr val="49494D"/>
            </a:solidFill>
            <a:prstDash val="solid"/>
            <a:headEnd w="lg" len="lg"/>
            <a:tailEnd type="none" w="lg" len="lg"/>
          </a:ln>
          <a:effectLst/>
        </p:spPr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3C36F1B0-D917-EB45-9810-41253B70B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1" y="144000"/>
            <a:ext cx="7336808" cy="654051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937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финансирования</a:t>
            </a:r>
          </a:p>
        </p:txBody>
      </p:sp>
      <p:pic>
        <p:nvPicPr>
          <p:cNvPr id="4" name="Рисунок 5" descr="Изображение выглядит как Шрифт, логотип, символ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7BC4564-FA6A-5643-B667-D6ED1D3AD7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892" y="223052"/>
            <a:ext cx="1771552" cy="340606"/>
          </a:xfrm>
          <a:prstGeom prst="rect">
            <a:avLst/>
          </a:prstGeom>
        </p:spPr>
      </p:pic>
      <p:sp>
        <p:nvSpPr>
          <p:cNvPr id="5" name="Скругленный прямоугольник 58">
            <a:extLst>
              <a:ext uri="{FF2B5EF4-FFF2-40B4-BE49-F238E27FC236}">
                <a16:creationId xmlns:a16="http://schemas.microsoft.com/office/drawing/2014/main" id="{07C4E57A-298B-4F48-A3A6-995417F9DBD9}"/>
              </a:ext>
            </a:extLst>
          </p:cNvPr>
          <p:cNvSpPr/>
          <p:nvPr/>
        </p:nvSpPr>
        <p:spPr>
          <a:xfrm>
            <a:off x="2255952" y="1466443"/>
            <a:ext cx="2210416" cy="1120983"/>
          </a:xfrm>
          <a:prstGeom prst="roundRect">
            <a:avLst/>
          </a:prstGeom>
          <a:solidFill>
            <a:srgbClr val="53000E"/>
          </a:solidFill>
          <a:ln w="95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32">
            <a:extLst>
              <a:ext uri="{FF2B5EF4-FFF2-40B4-BE49-F238E27FC236}">
                <a16:creationId xmlns:a16="http://schemas.microsoft.com/office/drawing/2014/main" id="{350D2535-37ED-8B4F-9571-22B3C4BFE678}"/>
              </a:ext>
            </a:extLst>
          </p:cNvPr>
          <p:cNvSpPr/>
          <p:nvPr/>
        </p:nvSpPr>
        <p:spPr>
          <a:xfrm>
            <a:off x="9775208" y="1466442"/>
            <a:ext cx="2061239" cy="1120983"/>
          </a:xfrm>
          <a:prstGeom prst="roundRect">
            <a:avLst/>
          </a:prstGeom>
          <a:solidFill>
            <a:srgbClr val="00184C"/>
          </a:solidFill>
          <a:ln w="95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2">
            <a:extLst>
              <a:ext uri="{FF2B5EF4-FFF2-40B4-BE49-F238E27FC236}">
                <a16:creationId xmlns:a16="http://schemas.microsoft.com/office/drawing/2014/main" id="{5C3A0C50-613C-4A4F-A946-250E6C2255F6}"/>
              </a:ext>
            </a:extLst>
          </p:cNvPr>
          <p:cNvSpPr/>
          <p:nvPr/>
        </p:nvSpPr>
        <p:spPr>
          <a:xfrm>
            <a:off x="9775208" y="4757486"/>
            <a:ext cx="2087731" cy="1022472"/>
          </a:xfrm>
          <a:prstGeom prst="roundRect">
            <a:avLst/>
          </a:prstGeom>
          <a:solidFill>
            <a:srgbClr val="937249"/>
          </a:solidFill>
          <a:ln w="95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окупатель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– резидент РФ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0ACF4D-19B7-1E4E-A8DF-EED0640EE274}"/>
              </a:ext>
            </a:extLst>
          </p:cNvPr>
          <p:cNvSpPr txBox="1"/>
          <p:nvPr/>
        </p:nvSpPr>
        <p:spPr>
          <a:xfrm rot="5400000">
            <a:off x="9613485" y="3533958"/>
            <a:ext cx="26090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61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ЗАЯВКА НА ГАРАНТИЮ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8CD16D-4A96-A041-9A6F-F38E2F808BC2}"/>
              </a:ext>
            </a:extLst>
          </p:cNvPr>
          <p:cNvCxnSpPr/>
          <p:nvPr/>
        </p:nvCxnSpPr>
        <p:spPr>
          <a:xfrm>
            <a:off x="10779530" y="2587426"/>
            <a:ext cx="0" cy="217006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74">
            <a:extLst>
              <a:ext uri="{FF2B5EF4-FFF2-40B4-BE49-F238E27FC236}">
                <a16:creationId xmlns:a16="http://schemas.microsoft.com/office/drawing/2014/main" id="{DEBD1DB9-BD59-9744-8730-0261142D0918}"/>
              </a:ext>
            </a:extLst>
          </p:cNvPr>
          <p:cNvCxnSpPr>
            <a:cxnSpLocks/>
          </p:cNvCxnSpPr>
          <p:nvPr/>
        </p:nvCxnSpPr>
        <p:spPr>
          <a:xfrm flipH="1">
            <a:off x="4466368" y="1843840"/>
            <a:ext cx="5308840" cy="0"/>
          </a:xfrm>
          <a:prstGeom prst="straightConnector1">
            <a:avLst/>
          </a:prstGeom>
          <a:noFill/>
          <a:ln w="12700" cap="rnd" cmpd="sng" algn="ctr">
            <a:solidFill>
              <a:srgbClr val="49494D"/>
            </a:solidFill>
            <a:prstDash val="solid"/>
            <a:headEnd w="lg" len="lg"/>
            <a:tailEnd type="triangle" w="lg" len="lg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C798514-B4FC-CE49-BF30-26BF05CE28D7}"/>
              </a:ext>
            </a:extLst>
          </p:cNvPr>
          <p:cNvSpPr txBox="1"/>
          <p:nvPr/>
        </p:nvSpPr>
        <p:spPr>
          <a:xfrm>
            <a:off x="5532599" y="1843840"/>
            <a:ext cx="26090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61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ГАРАНТИЯ ВОЗВРАТА КРЕДИТА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C2DD69-FE50-F54B-9F55-B72D747C30D6}"/>
              </a:ext>
            </a:extLst>
          </p:cNvPr>
          <p:cNvSpPr txBox="1"/>
          <p:nvPr/>
        </p:nvSpPr>
        <p:spPr>
          <a:xfrm>
            <a:off x="5531305" y="1213671"/>
            <a:ext cx="3965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dirty="0">
                <a:solidFill>
                  <a:srgbClr val="530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БРРБ  устанавливает</a:t>
            </a:r>
            <a:r>
              <a:rPr lang="en-US" altLang="ko-KR" sz="1000" dirty="0">
                <a:solidFill>
                  <a:srgbClr val="530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ko-KR" sz="1000" dirty="0">
                <a:solidFill>
                  <a:srgbClr val="530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лимит для АО «АБ «РОССИЯ» на прием гарантий при кредитовании резидентов РФ (исполнено)</a:t>
            </a:r>
            <a:endParaRPr lang="ko-KR" altLang="en-US" sz="1000" dirty="0">
              <a:solidFill>
                <a:srgbClr val="5300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46">
            <a:extLst>
              <a:ext uri="{FF2B5EF4-FFF2-40B4-BE49-F238E27FC236}">
                <a16:creationId xmlns:a16="http://schemas.microsoft.com/office/drawing/2014/main" id="{6A8675F8-A0AB-0049-B745-482049549A09}"/>
              </a:ext>
            </a:extLst>
          </p:cNvPr>
          <p:cNvGrpSpPr/>
          <p:nvPr/>
        </p:nvGrpSpPr>
        <p:grpSpPr>
          <a:xfrm>
            <a:off x="4895148" y="1126846"/>
            <a:ext cx="575543" cy="575543"/>
            <a:chOff x="7276119" y="2956433"/>
            <a:chExt cx="1096615" cy="1096615"/>
          </a:xfrm>
        </p:grpSpPr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063AE970-208D-3342-8C92-79CEDC7699FC}"/>
                </a:ext>
              </a:extLst>
            </p:cNvPr>
            <p:cNvSpPr/>
            <p:nvPr/>
          </p:nvSpPr>
          <p:spPr>
            <a:xfrm>
              <a:off x="7276119" y="2956433"/>
              <a:ext cx="1096615" cy="1096615"/>
            </a:xfrm>
            <a:prstGeom prst="ellipse">
              <a:avLst/>
            </a:prstGeom>
            <a:noFill/>
            <a:ln w="76200">
              <a:solidFill>
                <a:srgbClr val="C6A17B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직사각형 113">
              <a:extLst>
                <a:ext uri="{FF2B5EF4-FFF2-40B4-BE49-F238E27FC236}">
                  <a16:creationId xmlns:a16="http://schemas.microsoft.com/office/drawing/2014/main" id="{C8957D29-05B3-DA4D-AD77-0AF7B2130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7098" y="2969405"/>
              <a:ext cx="1056126" cy="996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ko-KR" sz="2800" b="1" dirty="0">
                  <a:solidFill>
                    <a:srgbClr val="937249">
                      <a:alpha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ko-KR" altLang="en-US" sz="2800" b="1" dirty="0">
                <a:solidFill>
                  <a:srgbClr val="937249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7B1011B5-8099-1145-9673-A56C1EA54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027" y="1843840"/>
            <a:ext cx="1742951" cy="392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7E45A7-F825-DA42-810F-7C83E6B12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9598" y="1788703"/>
            <a:ext cx="1615527" cy="447301"/>
          </a:xfrm>
          <a:prstGeom prst="rect">
            <a:avLst/>
          </a:prstGeom>
        </p:spPr>
      </p:pic>
      <p:sp>
        <p:nvSpPr>
          <p:cNvPr id="22" name="Скругленный прямоугольник 62">
            <a:extLst>
              <a:ext uri="{FF2B5EF4-FFF2-40B4-BE49-F238E27FC236}">
                <a16:creationId xmlns:a16="http://schemas.microsoft.com/office/drawing/2014/main" id="{7D3E04E4-FBDB-DE48-BDBF-E53E34B8563F}"/>
              </a:ext>
            </a:extLst>
          </p:cNvPr>
          <p:cNvSpPr/>
          <p:nvPr/>
        </p:nvSpPr>
        <p:spPr>
          <a:xfrm>
            <a:off x="2255953" y="4757486"/>
            <a:ext cx="2210416" cy="1022472"/>
          </a:xfrm>
          <a:prstGeom prst="roundRect">
            <a:avLst/>
          </a:prstGeom>
          <a:solidFill>
            <a:srgbClr val="53000E"/>
          </a:solidFill>
          <a:ln w="95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</a:t>
            </a:r>
            <a:r>
              <a:rPr lang="ru-RU" sz="1400" kern="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елорусский</a:t>
            </a:r>
            <a:r>
              <a:rPr lang="ru-RU" sz="1400" kern="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экспортер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9B49A7-7914-3448-9EBB-5FF9E07EA67F}"/>
              </a:ext>
            </a:extLst>
          </p:cNvPr>
          <p:cNvSpPr txBox="1"/>
          <p:nvPr/>
        </p:nvSpPr>
        <p:spPr>
          <a:xfrm>
            <a:off x="5531305" y="2286619"/>
            <a:ext cx="45325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dirty="0">
                <a:solidFill>
                  <a:srgbClr val="530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БРРБ предоставляет экспортный кредит напрямую </a:t>
            </a:r>
            <a:r>
              <a:rPr lang="ru-RU" altLang="ko-KR" sz="1000" dirty="0">
                <a:solidFill>
                  <a:srgbClr val="937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зарубежному покупателю</a:t>
            </a:r>
            <a:r>
              <a:rPr lang="ru-RU" altLang="ko-KR" sz="1000" dirty="0">
                <a:solidFill>
                  <a:srgbClr val="530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этом случае стороны заключают соглашение </a:t>
            </a:r>
            <a:br>
              <a:rPr lang="ru-RU" altLang="ko-KR" sz="1000" dirty="0">
                <a:solidFill>
                  <a:srgbClr val="5300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ko-KR" sz="1000" dirty="0">
                <a:solidFill>
                  <a:srgbClr val="530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прямом экспортном кредитовании под гарантию АО «АБ «РОССИЯ»</a:t>
            </a:r>
          </a:p>
        </p:txBody>
      </p:sp>
      <p:grpSp>
        <p:nvGrpSpPr>
          <p:cNvPr id="24" name="Группа 146">
            <a:extLst>
              <a:ext uri="{FF2B5EF4-FFF2-40B4-BE49-F238E27FC236}">
                <a16:creationId xmlns:a16="http://schemas.microsoft.com/office/drawing/2014/main" id="{1F322CCE-96F3-B141-AC3A-4EC54ED1D52B}"/>
              </a:ext>
            </a:extLst>
          </p:cNvPr>
          <p:cNvGrpSpPr/>
          <p:nvPr/>
        </p:nvGrpSpPr>
        <p:grpSpPr>
          <a:xfrm>
            <a:off x="4895148" y="2273627"/>
            <a:ext cx="575543" cy="575543"/>
            <a:chOff x="7276119" y="2956433"/>
            <a:chExt cx="1096615" cy="1096615"/>
          </a:xfrm>
        </p:grpSpPr>
        <p:sp>
          <p:nvSpPr>
            <p:cNvPr id="25" name="Oval 5">
              <a:extLst>
                <a:ext uri="{FF2B5EF4-FFF2-40B4-BE49-F238E27FC236}">
                  <a16:creationId xmlns:a16="http://schemas.microsoft.com/office/drawing/2014/main" id="{90A6D5AF-909F-3A4F-9608-8413E353CC29}"/>
                </a:ext>
              </a:extLst>
            </p:cNvPr>
            <p:cNvSpPr/>
            <p:nvPr/>
          </p:nvSpPr>
          <p:spPr>
            <a:xfrm>
              <a:off x="7276119" y="2956433"/>
              <a:ext cx="1096615" cy="1096615"/>
            </a:xfrm>
            <a:prstGeom prst="ellipse">
              <a:avLst/>
            </a:prstGeom>
            <a:noFill/>
            <a:ln w="76200">
              <a:solidFill>
                <a:srgbClr val="C6A17B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직사각형 113">
              <a:extLst>
                <a:ext uri="{FF2B5EF4-FFF2-40B4-BE49-F238E27FC236}">
                  <a16:creationId xmlns:a16="http://schemas.microsoft.com/office/drawing/2014/main" id="{F123530B-ED97-3F42-90E5-2758F84CF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7098" y="2969405"/>
              <a:ext cx="1056126" cy="996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ko-KR" sz="2800" b="1" dirty="0">
                  <a:solidFill>
                    <a:srgbClr val="937249">
                      <a:alpha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ko-KR" altLang="en-US" sz="2800" b="1" dirty="0">
                <a:solidFill>
                  <a:srgbClr val="937249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Прямая со стрелкой 74">
            <a:extLst>
              <a:ext uri="{FF2B5EF4-FFF2-40B4-BE49-F238E27FC236}">
                <a16:creationId xmlns:a16="http://schemas.microsoft.com/office/drawing/2014/main" id="{4505F0C8-DF3A-2244-AD4A-EEA6CC8A148D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4466368" y="5233216"/>
            <a:ext cx="5308840" cy="35506"/>
          </a:xfrm>
          <a:prstGeom prst="straightConnector1">
            <a:avLst/>
          </a:prstGeom>
          <a:noFill/>
          <a:ln w="12700" cap="rnd" cmpd="sng" algn="ctr">
            <a:solidFill>
              <a:srgbClr val="49494D"/>
            </a:solidFill>
            <a:prstDash val="solid"/>
            <a:headEnd w="lg" len="lg"/>
            <a:tailEnd type="non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E6AF597-D481-164C-85B0-E231D90B6DBF}"/>
              </a:ext>
            </a:extLst>
          </p:cNvPr>
          <p:cNvSpPr txBox="1"/>
          <p:nvPr/>
        </p:nvSpPr>
        <p:spPr>
          <a:xfrm>
            <a:off x="5532599" y="4940608"/>
            <a:ext cx="49426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61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ПОСТАВКА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5067FD-873A-DF4B-B9B9-B549E4ACEE3D}"/>
              </a:ext>
            </a:extLst>
          </p:cNvPr>
          <p:cNvSpPr txBox="1"/>
          <p:nvPr/>
        </p:nvSpPr>
        <p:spPr>
          <a:xfrm>
            <a:off x="5532599" y="5233216"/>
            <a:ext cx="49426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61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поставка товаров, работ, услуг</a:t>
            </a:r>
          </a:p>
        </p:txBody>
      </p:sp>
      <p:grpSp>
        <p:nvGrpSpPr>
          <p:cNvPr id="32" name="Группа 1">
            <a:extLst>
              <a:ext uri="{FF2B5EF4-FFF2-40B4-BE49-F238E27FC236}">
                <a16:creationId xmlns:a16="http://schemas.microsoft.com/office/drawing/2014/main" id="{E8F71839-4464-C940-8DAD-1ACDD86239D0}"/>
              </a:ext>
            </a:extLst>
          </p:cNvPr>
          <p:cNvGrpSpPr/>
          <p:nvPr/>
        </p:nvGrpSpPr>
        <p:grpSpPr>
          <a:xfrm>
            <a:off x="5178056" y="5493050"/>
            <a:ext cx="3171486" cy="767413"/>
            <a:chOff x="6505539" y="8909480"/>
            <a:chExt cx="6042816" cy="1462197"/>
          </a:xfrm>
        </p:grpSpPr>
        <p:pic>
          <p:nvPicPr>
            <p:cNvPr id="34" name="Рисунок 8" descr="обложка перевозки 2013 рус.png">
              <a:extLst>
                <a:ext uri="{FF2B5EF4-FFF2-40B4-BE49-F238E27FC236}">
                  <a16:creationId xmlns:a16="http://schemas.microsoft.com/office/drawing/2014/main" id="{2ED74C2B-08C3-3548-8D2E-E0A16F030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505539" y="9645681"/>
              <a:ext cx="2727054" cy="694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Рисунок 9" descr="обложка сх 2013 рус.png">
              <a:extLst>
                <a:ext uri="{FF2B5EF4-FFF2-40B4-BE49-F238E27FC236}">
                  <a16:creationId xmlns:a16="http://schemas.microsoft.com/office/drawing/2014/main" id="{3A2A832D-9E8E-734C-84C4-87186D21D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37373"/>
            <a:stretch/>
          </p:blipFill>
          <p:spPr bwMode="auto">
            <a:xfrm flipH="1">
              <a:off x="9316639" y="9298042"/>
              <a:ext cx="1493148" cy="1073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Рисунок 5" descr="обложка горная рус.png">
              <a:extLst>
                <a:ext uri="{FF2B5EF4-FFF2-40B4-BE49-F238E27FC236}">
                  <a16:creationId xmlns:a16="http://schemas.microsoft.com/office/drawing/2014/main" id="{56413E05-E2E0-5347-958E-C29D99053C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36159"/>
            <a:stretch/>
          </p:blipFill>
          <p:spPr bwMode="auto">
            <a:xfrm flipH="1">
              <a:off x="10817702" y="8909480"/>
              <a:ext cx="1730653" cy="1441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0008C01-2A22-7C47-9132-56005FA8FFF7}"/>
              </a:ext>
            </a:extLst>
          </p:cNvPr>
          <p:cNvSpPr txBox="1"/>
          <p:nvPr/>
        </p:nvSpPr>
        <p:spPr>
          <a:xfrm>
            <a:off x="342996" y="4940608"/>
            <a:ext cx="1912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dirty="0">
                <a:solidFill>
                  <a:srgbClr val="530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БРРБ обеспечивает перечисление суммы кредита напрямую экспортёру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84C4CB-867E-EC4B-BF77-461B18882BCF}"/>
              </a:ext>
            </a:extLst>
          </p:cNvPr>
          <p:cNvSpPr txBox="1"/>
          <p:nvPr/>
        </p:nvSpPr>
        <p:spPr>
          <a:xfrm>
            <a:off x="433684" y="1318694"/>
            <a:ext cx="20682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100" b="1" dirty="0">
                <a:solidFill>
                  <a:srgbClr val="530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Покрытие «</a:t>
            </a:r>
            <a:r>
              <a:rPr lang="ru-RU" altLang="ko-KR" sz="1100" b="1" dirty="0" err="1">
                <a:solidFill>
                  <a:srgbClr val="530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Белэксимгарант</a:t>
            </a:r>
            <a:r>
              <a:rPr lang="ru-RU" altLang="ko-KR" sz="1100" b="1" dirty="0">
                <a:solidFill>
                  <a:srgbClr val="530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ko-KR" altLang="en-US" sz="1100" b="1" dirty="0">
              <a:solidFill>
                <a:srgbClr val="5300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2A8F18-C5C7-7C41-91A0-B0278B9F95C4}"/>
              </a:ext>
            </a:extLst>
          </p:cNvPr>
          <p:cNvSpPr txBox="1"/>
          <p:nvPr/>
        </p:nvSpPr>
        <p:spPr>
          <a:xfrm>
            <a:off x="433684" y="1749581"/>
            <a:ext cx="1642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dirty="0">
                <a:solidFill>
                  <a:srgbClr val="530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 </a:t>
            </a:r>
            <a:br>
              <a:rPr lang="ru-RU" altLang="ko-KR" sz="1000" dirty="0">
                <a:solidFill>
                  <a:srgbClr val="5300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ko-KR" sz="1000" dirty="0">
                <a:solidFill>
                  <a:srgbClr val="530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«Белэксимгарант» </a:t>
            </a:r>
            <a:br>
              <a:rPr lang="ru-RU" altLang="ko-KR" sz="1000" dirty="0">
                <a:solidFill>
                  <a:srgbClr val="5300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ko-KR" sz="1000" dirty="0">
                <a:solidFill>
                  <a:srgbClr val="530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предоставлением страхового покрытия (обязательное условие для любого экспортного кредита) осуществляет Банк развития </a:t>
            </a:r>
            <a:endParaRPr lang="ko-KR" altLang="en-US" sz="1000" dirty="0">
              <a:solidFill>
                <a:srgbClr val="5300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6" descr="http://belarustourism.by/upload/medialibrary/63d/63deaf70e4b8a83823ce6a7787fb8fb2.jpg">
            <a:extLst>
              <a:ext uri="{FF2B5EF4-FFF2-40B4-BE49-F238E27FC236}">
                <a16:creationId xmlns:a16="http://schemas.microsoft.com/office/drawing/2014/main" id="{C5D6D761-01FD-BD46-B05E-92ECAEB49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72" y="928943"/>
            <a:ext cx="1904064" cy="40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Прямая со стрелкой 74">
            <a:extLst>
              <a:ext uri="{FF2B5EF4-FFF2-40B4-BE49-F238E27FC236}">
                <a16:creationId xmlns:a16="http://schemas.microsoft.com/office/drawing/2014/main" id="{59104318-BEEB-9044-AA7F-0E7731DB4001}"/>
              </a:ext>
            </a:extLst>
          </p:cNvPr>
          <p:cNvCxnSpPr>
            <a:cxnSpLocks/>
          </p:cNvCxnSpPr>
          <p:nvPr/>
        </p:nvCxnSpPr>
        <p:spPr>
          <a:xfrm>
            <a:off x="3126559" y="2587425"/>
            <a:ext cx="0" cy="2170061"/>
          </a:xfrm>
          <a:prstGeom prst="straightConnector1">
            <a:avLst/>
          </a:prstGeom>
          <a:noFill/>
          <a:ln w="12700" cap="rnd" cmpd="sng" algn="ctr">
            <a:solidFill>
              <a:srgbClr val="49494D"/>
            </a:solidFill>
            <a:prstDash val="solid"/>
            <a:headEnd w="lg" len="lg"/>
            <a:tailEnd type="triangle" w="lg" len="lg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D22D65E-97F3-8D4C-A4F3-C4436BA0AED3}"/>
              </a:ext>
            </a:extLst>
          </p:cNvPr>
          <p:cNvSpPr txBox="1"/>
          <p:nvPr/>
        </p:nvSpPr>
        <p:spPr>
          <a:xfrm rot="16200000">
            <a:off x="2143917" y="3273813"/>
            <a:ext cx="1935288" cy="612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rgbClr val="061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ЗАЧИСЛЕНИЕ ДЕНЕЖНЫХ СРЕДСТВ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8821A9-42FB-9C4F-99DC-5723C4175801}"/>
              </a:ext>
            </a:extLst>
          </p:cNvPr>
          <p:cNvSpPr txBox="1"/>
          <p:nvPr/>
        </p:nvSpPr>
        <p:spPr>
          <a:xfrm>
            <a:off x="5531305" y="3417843"/>
            <a:ext cx="3338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dirty="0">
                <a:solidFill>
                  <a:srgbClr val="530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Лизинговая компания Группы Банка развития осуществляет поддержку экспорта посредством оказания услуг </a:t>
            </a:r>
            <a:r>
              <a:rPr lang="ru-RU" altLang="ko-KR" sz="1000" dirty="0">
                <a:solidFill>
                  <a:srgbClr val="937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международного лизинга </a:t>
            </a:r>
            <a:br>
              <a:rPr lang="ru-RU" altLang="ko-KR" sz="1000" dirty="0">
                <a:solidFill>
                  <a:srgbClr val="93724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ko-KR" sz="1000" dirty="0">
                <a:solidFill>
                  <a:srgbClr val="530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заключения договоров </a:t>
            </a:r>
            <a:r>
              <a:rPr lang="ru-RU" altLang="ko-KR" sz="1000" dirty="0">
                <a:solidFill>
                  <a:srgbClr val="937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купли-продажи</a:t>
            </a:r>
          </a:p>
        </p:txBody>
      </p:sp>
      <p:grpSp>
        <p:nvGrpSpPr>
          <p:cNvPr id="48" name="Группа 146">
            <a:extLst>
              <a:ext uri="{FF2B5EF4-FFF2-40B4-BE49-F238E27FC236}">
                <a16:creationId xmlns:a16="http://schemas.microsoft.com/office/drawing/2014/main" id="{D460B59B-C8DF-4E40-B781-489D63530226}"/>
              </a:ext>
            </a:extLst>
          </p:cNvPr>
          <p:cNvGrpSpPr/>
          <p:nvPr/>
        </p:nvGrpSpPr>
        <p:grpSpPr>
          <a:xfrm>
            <a:off x="4895148" y="3452886"/>
            <a:ext cx="575543" cy="575543"/>
            <a:chOff x="7276119" y="2956433"/>
            <a:chExt cx="1096615" cy="1096615"/>
          </a:xfrm>
        </p:grpSpPr>
        <p:sp>
          <p:nvSpPr>
            <p:cNvPr id="49" name="Oval 5">
              <a:extLst>
                <a:ext uri="{FF2B5EF4-FFF2-40B4-BE49-F238E27FC236}">
                  <a16:creationId xmlns:a16="http://schemas.microsoft.com/office/drawing/2014/main" id="{19B2BCEC-5D61-4A4F-9024-4F9D902D042F}"/>
                </a:ext>
              </a:extLst>
            </p:cNvPr>
            <p:cNvSpPr/>
            <p:nvPr/>
          </p:nvSpPr>
          <p:spPr>
            <a:xfrm>
              <a:off x="7276119" y="2956433"/>
              <a:ext cx="1096615" cy="1096615"/>
            </a:xfrm>
            <a:prstGeom prst="ellipse">
              <a:avLst/>
            </a:prstGeom>
            <a:noFill/>
            <a:ln w="76200">
              <a:solidFill>
                <a:srgbClr val="C6A17B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직사각형 113">
              <a:extLst>
                <a:ext uri="{FF2B5EF4-FFF2-40B4-BE49-F238E27FC236}">
                  <a16:creationId xmlns:a16="http://schemas.microsoft.com/office/drawing/2014/main" id="{4BDD5781-42D4-C248-B838-F2EF13343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7098" y="2969405"/>
              <a:ext cx="1056126" cy="996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ko-KR" sz="2800" b="1" dirty="0">
                  <a:solidFill>
                    <a:srgbClr val="937249">
                      <a:alpha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ko-KR" altLang="en-US" sz="2800" b="1" dirty="0">
                <a:solidFill>
                  <a:srgbClr val="937249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D67DA3B-7D4D-864C-ADD1-7690F42C99A1}"/>
              </a:ext>
            </a:extLst>
          </p:cNvPr>
          <p:cNvGrpSpPr/>
          <p:nvPr/>
        </p:nvGrpSpPr>
        <p:grpSpPr>
          <a:xfrm>
            <a:off x="4082675" y="3858040"/>
            <a:ext cx="966587" cy="801067"/>
            <a:chOff x="3909694" y="3552419"/>
            <a:chExt cx="966587" cy="801067"/>
          </a:xfrm>
        </p:grpSpPr>
        <p:pic>
          <p:nvPicPr>
            <p:cNvPr id="51" name="Picture 2" descr="Вариации логотипа Промагролизинг">
              <a:extLst>
                <a:ext uri="{FF2B5EF4-FFF2-40B4-BE49-F238E27FC236}">
                  <a16:creationId xmlns:a16="http://schemas.microsoft.com/office/drawing/2014/main" id="{0221116A-A723-8446-9769-0FDAE4343F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219" r="81650"/>
            <a:stretch/>
          </p:blipFill>
          <p:spPr bwMode="auto">
            <a:xfrm>
              <a:off x="4126623" y="3552419"/>
              <a:ext cx="532729" cy="526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Корпоративные цвета Промагролизинг">
              <a:extLst>
                <a:ext uri="{FF2B5EF4-FFF2-40B4-BE49-F238E27FC236}">
                  <a16:creationId xmlns:a16="http://schemas.microsoft.com/office/drawing/2014/main" id="{5F6DEFBB-B439-244B-AAB4-079EE48144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66" t="-676" b="84364"/>
            <a:stretch/>
          </p:blipFill>
          <p:spPr bwMode="auto">
            <a:xfrm>
              <a:off x="3909694" y="4068004"/>
              <a:ext cx="966587" cy="285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D0652CC2-8E72-834A-A456-58D1F23354FB}"/>
              </a:ext>
            </a:extLst>
          </p:cNvPr>
          <p:cNvSpPr txBox="1"/>
          <p:nvPr/>
        </p:nvSpPr>
        <p:spPr>
          <a:xfrm>
            <a:off x="5532599" y="3062702"/>
            <a:ext cx="38644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61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СОГЛАШЕНИЕ О ПРЯМОМ КРЕДИТОВАНИИ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A79F708-757A-C042-B4B1-701590792DB1}"/>
              </a:ext>
            </a:extLst>
          </p:cNvPr>
          <p:cNvCxnSpPr>
            <a:cxnSpLocks/>
          </p:cNvCxnSpPr>
          <p:nvPr/>
        </p:nvCxnSpPr>
        <p:spPr>
          <a:xfrm>
            <a:off x="4832333" y="3295033"/>
            <a:ext cx="433762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74">
            <a:extLst>
              <a:ext uri="{FF2B5EF4-FFF2-40B4-BE49-F238E27FC236}">
                <a16:creationId xmlns:a16="http://schemas.microsoft.com/office/drawing/2014/main" id="{19E0CD04-BE91-004C-B09C-DC6125935182}"/>
              </a:ext>
            </a:extLst>
          </p:cNvPr>
          <p:cNvCxnSpPr>
            <a:cxnSpLocks/>
          </p:cNvCxnSpPr>
          <p:nvPr/>
        </p:nvCxnSpPr>
        <p:spPr>
          <a:xfrm>
            <a:off x="9169957" y="3295033"/>
            <a:ext cx="669285" cy="1505012"/>
          </a:xfrm>
          <a:prstGeom prst="straightConnector1">
            <a:avLst/>
          </a:prstGeom>
          <a:noFill/>
          <a:ln w="12700" cap="rnd" cmpd="sng" algn="ctr">
            <a:solidFill>
              <a:srgbClr val="49494D"/>
            </a:solidFill>
            <a:prstDash val="solid"/>
            <a:headEnd w="lg" len="lg"/>
            <a:tailEnd type="triangle" w="lg" len="lg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0203578-2CD7-2640-AD67-48A5366EF58F}"/>
              </a:ext>
            </a:extLst>
          </p:cNvPr>
          <p:cNvCxnSpPr>
            <a:cxnSpLocks/>
          </p:cNvCxnSpPr>
          <p:nvPr/>
        </p:nvCxnSpPr>
        <p:spPr>
          <a:xfrm>
            <a:off x="4895148" y="4367929"/>
            <a:ext cx="45431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4">
            <a:extLst>
              <a:ext uri="{FF2B5EF4-FFF2-40B4-BE49-F238E27FC236}">
                <a16:creationId xmlns:a16="http://schemas.microsoft.com/office/drawing/2014/main" id="{4D6F5A40-0879-324A-A0E6-DC731FCF978F}"/>
              </a:ext>
            </a:extLst>
          </p:cNvPr>
          <p:cNvCxnSpPr>
            <a:cxnSpLocks/>
          </p:cNvCxnSpPr>
          <p:nvPr/>
        </p:nvCxnSpPr>
        <p:spPr>
          <a:xfrm>
            <a:off x="9438252" y="4367929"/>
            <a:ext cx="340719" cy="711179"/>
          </a:xfrm>
          <a:prstGeom prst="straightConnector1">
            <a:avLst/>
          </a:prstGeom>
          <a:noFill/>
          <a:ln w="12700" cap="rnd" cmpd="sng" algn="ctr">
            <a:solidFill>
              <a:srgbClr val="49494D"/>
            </a:solidFill>
            <a:prstDash val="solid"/>
            <a:headEnd w="lg" len="lg"/>
            <a:tailEnd type="triangle" w="lg" len="lg"/>
          </a:ln>
          <a:effectLst/>
        </p:spPr>
      </p:cxnSp>
      <p:cxnSp>
        <p:nvCxnSpPr>
          <p:cNvPr id="74" name="Прямая со стрелкой 74">
            <a:extLst>
              <a:ext uri="{FF2B5EF4-FFF2-40B4-BE49-F238E27FC236}">
                <a16:creationId xmlns:a16="http://schemas.microsoft.com/office/drawing/2014/main" id="{EBB58AB2-E4D1-3A46-A0FB-2D4E2D1417AC}"/>
              </a:ext>
            </a:extLst>
          </p:cNvPr>
          <p:cNvCxnSpPr>
            <a:cxnSpLocks/>
          </p:cNvCxnSpPr>
          <p:nvPr/>
        </p:nvCxnSpPr>
        <p:spPr>
          <a:xfrm>
            <a:off x="3557419" y="2478169"/>
            <a:ext cx="804239" cy="1544034"/>
          </a:xfrm>
          <a:prstGeom prst="straightConnector1">
            <a:avLst/>
          </a:prstGeom>
          <a:noFill/>
          <a:ln w="12700" cap="rnd" cmpd="sng" algn="ctr">
            <a:solidFill>
              <a:srgbClr val="49494D"/>
            </a:solidFill>
            <a:prstDash val="solid"/>
            <a:headEnd w="lg" len="lg"/>
            <a:tailEnd type="none" w="lg" len="lg"/>
          </a:ln>
          <a:effectLst/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B019DFD7-F17D-9B40-8C85-FAD570BCC9D8}"/>
              </a:ext>
            </a:extLst>
          </p:cNvPr>
          <p:cNvSpPr txBox="1"/>
          <p:nvPr/>
        </p:nvSpPr>
        <p:spPr>
          <a:xfrm>
            <a:off x="5532599" y="4393868"/>
            <a:ext cx="3755623" cy="287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61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ЛИЗИНГА/КУПЛИ-ПРОДАЖИ</a:t>
            </a:r>
          </a:p>
        </p:txBody>
      </p:sp>
    </p:spTree>
    <p:extLst>
      <p:ext uri="{BB962C8B-B14F-4D97-AF65-F5344CB8AC3E}">
        <p14:creationId xmlns:p14="http://schemas.microsoft.com/office/powerpoint/2010/main" val="107301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E638A4-A599-E4C7-DD37-9E8D0F12B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20B5582-E352-834C-89B5-0F69AC68A874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6000">
                <a:srgbClr val="FCF3EC"/>
              </a:gs>
              <a:gs pos="82000">
                <a:srgbClr val="A6938C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317F9C-8480-D644-9772-8AACD57D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1" y="144000"/>
            <a:ext cx="4696055" cy="654051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937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нерезиденту</a:t>
            </a:r>
          </a:p>
        </p:txBody>
      </p:sp>
      <p:pic>
        <p:nvPicPr>
          <p:cNvPr id="16" name="Рисунок 5" descr="Изображение выглядит как Шрифт, логотип, символ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DCE1D9C-07F6-A649-87BB-F2CE71B12A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892" y="223052"/>
            <a:ext cx="1771552" cy="340606"/>
          </a:xfrm>
          <a:prstGeom prst="rect">
            <a:avLst/>
          </a:prstGeom>
        </p:spPr>
      </p:pic>
      <p:sp>
        <p:nvSpPr>
          <p:cNvPr id="17" name="Title 7">
            <a:extLst>
              <a:ext uri="{FF2B5EF4-FFF2-40B4-BE49-F238E27FC236}">
                <a16:creationId xmlns:a16="http://schemas.microsoft.com/office/drawing/2014/main" id="{1B57E73B-5082-DD49-A3CD-E1E831515AF8}"/>
              </a:ext>
            </a:extLst>
          </p:cNvPr>
          <p:cNvSpPr txBox="1">
            <a:spLocks/>
          </p:cNvSpPr>
          <p:nvPr/>
        </p:nvSpPr>
        <p:spPr>
          <a:xfrm>
            <a:off x="469711" y="861134"/>
            <a:ext cx="5469450" cy="5397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6A17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4B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Courier New" panose="02070309020205020404" pitchFamily="49" charset="0"/>
              <a:buChar char="o"/>
            </a:pPr>
            <a:r>
              <a:rPr lang="ru-RU" sz="16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Заёмщик</a:t>
            </a:r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нерезидент Республики Беларусь</a:t>
            </a: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Courier New" panose="02070309020205020404" pitchFamily="49" charset="0"/>
              <a:buChar char="o"/>
            </a:pPr>
            <a:r>
              <a:rPr lang="ru-RU" sz="16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кредита </a:t>
            </a:r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для оплаты, в т.ч. предварительной, приобретаемых товаров (работ, услуг), включённых </a:t>
            </a:r>
            <a:b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перечень, утверждённый Постановлением Совета Министров РБ от 05.05.2021 №262 «О поддержке экспорта и страховании»</a:t>
            </a: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6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Валюта кредита </a:t>
            </a:r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российский рубль (</a:t>
            </a:r>
            <a:r>
              <a:rPr lang="en-GB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RUB), </a:t>
            </a:r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белорусский рубль (</a:t>
            </a:r>
            <a:r>
              <a:rPr lang="en-GB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BYN)</a:t>
            </a:r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GB" sz="1600" dirty="0">
              <a:solidFill>
                <a:srgbClr val="4B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Courier New" panose="02070309020205020404" pitchFamily="49" charset="0"/>
              <a:buChar char="o"/>
            </a:pPr>
            <a:r>
              <a:rPr lang="ru-RU" sz="16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кредита** </a:t>
            </a:r>
          </a:p>
          <a:p>
            <a:pPr marL="645750" lvl="1" indent="-285750">
              <a:lnSpc>
                <a:spcPct val="110000"/>
              </a:lnSpc>
              <a:spcBef>
                <a:spcPts val="600"/>
              </a:spcBef>
              <a:buClr>
                <a:srgbClr val="937249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85% стоимости экспортного контракта для долгосрочных кредитов </a:t>
            </a:r>
          </a:p>
          <a:p>
            <a:pPr marL="645750" lvl="1" indent="-285750">
              <a:lnSpc>
                <a:spcPct val="110000"/>
              </a:lnSpc>
              <a:spcBef>
                <a:spcPts val="600"/>
              </a:spcBef>
              <a:buClr>
                <a:srgbClr val="937249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100% — для краткосрочных кредитов</a:t>
            </a: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buClr>
                <a:srgbClr val="937249"/>
              </a:buClr>
              <a:buFont typeface="Courier New" panose="02070309020205020404" pitchFamily="49" charset="0"/>
              <a:buChar char="o"/>
            </a:pPr>
            <a:r>
              <a:rPr lang="ru-RU" sz="16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кредита </a:t>
            </a:r>
          </a:p>
          <a:p>
            <a:pPr marL="645750" lvl="1" indent="-285750">
              <a:lnSpc>
                <a:spcPct val="110000"/>
              </a:lnSpc>
              <a:spcBef>
                <a:spcPts val="600"/>
              </a:spcBef>
              <a:buClr>
                <a:srgbClr val="937249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 лет для возобновляемых кредитных линий </a:t>
            </a:r>
          </a:p>
          <a:p>
            <a:pPr marL="645750" lvl="1" indent="-285750">
              <a:lnSpc>
                <a:spcPct val="110000"/>
              </a:lnSpc>
              <a:spcBef>
                <a:spcPts val="600"/>
              </a:spcBef>
              <a:buClr>
                <a:srgbClr val="937249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5-10 лет для </a:t>
            </a:r>
            <a:r>
              <a:rPr lang="ru-RU" sz="1400" dirty="0" err="1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невозобновляемых</a:t>
            </a:r>
            <a:r>
              <a:rPr lang="ru-RU" sz="14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кредитных линий</a:t>
            </a:r>
          </a:p>
          <a:p>
            <a:pPr marL="645750" lvl="1" indent="-285750">
              <a:lnSpc>
                <a:spcPct val="110000"/>
              </a:lnSpc>
              <a:spcBef>
                <a:spcPts val="600"/>
              </a:spcBef>
              <a:buClr>
                <a:srgbClr val="937249"/>
              </a:buClr>
              <a:buFont typeface="Courier New" panose="02070309020205020404" pitchFamily="49" charset="0"/>
              <a:buChar char="o"/>
            </a:pPr>
            <a:endParaRPr lang="ru-RU" sz="1400" dirty="0">
              <a:solidFill>
                <a:srgbClr val="4B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1">
              <a:lnSpc>
                <a:spcPct val="110000"/>
              </a:lnSpc>
              <a:spcBef>
                <a:spcPts val="600"/>
              </a:spcBef>
              <a:buClr>
                <a:srgbClr val="937249"/>
              </a:buClr>
            </a:pPr>
            <a:r>
              <a:rPr lang="ru-RU" sz="13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При кредите в BYN — экспортный контракт должен быть заключён </a:t>
            </a:r>
            <a:br>
              <a:rPr lang="ru-RU" sz="13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белорусских рублях.</a:t>
            </a:r>
          </a:p>
          <a:p>
            <a:pPr marL="360000" lvl="1">
              <a:lnSpc>
                <a:spcPct val="110000"/>
              </a:lnSpc>
              <a:spcBef>
                <a:spcPts val="600"/>
              </a:spcBef>
              <a:buClr>
                <a:srgbClr val="937249"/>
              </a:buClr>
            </a:pPr>
            <a:r>
              <a:rPr lang="ru-RU" sz="13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**Сумма кредита может дополнительно включать ввозной НДС </a:t>
            </a:r>
            <a:br>
              <a:rPr lang="ru-RU" sz="13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таможенные пошлины до 30% стоимости экспортного контракта.</a:t>
            </a:r>
          </a:p>
          <a:p>
            <a:pPr marL="645750" lvl="1" indent="-285750">
              <a:lnSpc>
                <a:spcPct val="110000"/>
              </a:lnSpc>
              <a:spcBef>
                <a:spcPts val="600"/>
              </a:spcBef>
              <a:buClr>
                <a:srgbClr val="937249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4B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33310-70BF-654B-BD7E-589581FFFC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29" t="9978" r="11937" b="11592"/>
          <a:stretch/>
        </p:blipFill>
        <p:spPr>
          <a:xfrm>
            <a:off x="6911437" y="1161199"/>
            <a:ext cx="4608971" cy="482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E638A4-A599-E4C7-DD37-9E8D0F12B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20B5582-E352-834C-89B5-0F69AC68A874}"/>
              </a:ext>
            </a:extLst>
          </p:cNvPr>
          <p:cNvSpPr/>
          <p:nvPr/>
        </p:nvSpPr>
        <p:spPr>
          <a:xfrm>
            <a:off x="6196614" y="0"/>
            <a:ext cx="5995386" cy="6858000"/>
          </a:xfrm>
          <a:prstGeom prst="rect">
            <a:avLst/>
          </a:prstGeom>
          <a:gradFill flip="none" rotWithShape="1">
            <a:gsLst>
              <a:gs pos="6000">
                <a:srgbClr val="FCF3EC"/>
              </a:gs>
              <a:gs pos="82000">
                <a:srgbClr val="A6938C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317F9C-8480-D644-9772-8AACD57D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1" y="144000"/>
            <a:ext cx="4696055" cy="654051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937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нерезиденту РБ</a:t>
            </a:r>
          </a:p>
        </p:txBody>
      </p:sp>
      <p:pic>
        <p:nvPicPr>
          <p:cNvPr id="16" name="Рисунок 5" descr="Изображение выглядит как Шрифт, логотип, символ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DCE1D9C-07F6-A649-87BB-F2CE71B12A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892" y="223052"/>
            <a:ext cx="1771552" cy="340606"/>
          </a:xfrm>
          <a:prstGeom prst="rect">
            <a:avLst/>
          </a:prstGeom>
        </p:spPr>
      </p:pic>
      <p:sp>
        <p:nvSpPr>
          <p:cNvPr id="17" name="Title 7">
            <a:extLst>
              <a:ext uri="{FF2B5EF4-FFF2-40B4-BE49-F238E27FC236}">
                <a16:creationId xmlns:a16="http://schemas.microsoft.com/office/drawing/2014/main" id="{1B57E73B-5082-DD49-A3CD-E1E831515AF8}"/>
              </a:ext>
            </a:extLst>
          </p:cNvPr>
          <p:cNvSpPr txBox="1">
            <a:spLocks/>
          </p:cNvSpPr>
          <p:nvPr/>
        </p:nvSpPr>
        <p:spPr>
          <a:xfrm>
            <a:off x="283029" y="865880"/>
            <a:ext cx="5931340" cy="57368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6A17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indent="-360000">
              <a:lnSpc>
                <a:spcPct val="120000"/>
              </a:lnSpc>
              <a:spcBef>
                <a:spcPts val="1200"/>
              </a:spcBef>
              <a:buClr>
                <a:srgbClr val="937249"/>
              </a:buClr>
              <a:buFont typeface="Wingdings" panose="05000000000000000000" pitchFamily="2" charset="2"/>
              <a:buChar char="q"/>
            </a:pPr>
            <a:endParaRPr lang="ru-RU" sz="1600" b="1" dirty="0">
              <a:solidFill>
                <a:srgbClr val="4B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lnSpc>
                <a:spcPct val="120000"/>
              </a:lnSpc>
              <a:spcBef>
                <a:spcPts val="1200"/>
              </a:spcBef>
              <a:buClr>
                <a:srgbClr val="937249"/>
              </a:buClr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по кредиту — гарантия АО «АБ«РОССИЯ»</a:t>
            </a:r>
          </a:p>
          <a:p>
            <a:pPr marL="360000" indent="-360000">
              <a:lnSpc>
                <a:spcPct val="120000"/>
              </a:lnSpc>
              <a:spcBef>
                <a:spcPts val="1200"/>
              </a:spcBef>
              <a:buClr>
                <a:srgbClr val="937249"/>
              </a:buClr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обеспечение —</a:t>
            </a:r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страховое покрытие </a:t>
            </a:r>
            <a:r>
              <a:rPr lang="ru-RU" sz="1600" b="1" dirty="0" err="1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Белэксимгарант</a:t>
            </a:r>
            <a:r>
              <a:rPr lang="ru-RU" sz="16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600" dirty="0">
              <a:solidFill>
                <a:srgbClr val="4B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lnSpc>
                <a:spcPct val="120000"/>
              </a:lnSpc>
              <a:spcBef>
                <a:spcPts val="1200"/>
              </a:spcBef>
              <a:buClr>
                <a:srgbClr val="937249"/>
              </a:buClr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Процентная ставка при кредите в </a:t>
            </a:r>
            <a:r>
              <a:rPr lang="en-GB" sz="16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</a:t>
            </a:r>
            <a:r>
              <a:rPr lang="ru-RU" sz="16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</a:t>
            </a:r>
            <a:r>
              <a:rPr lang="ru-RU" sz="16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⅔</a:t>
            </a:r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ключевой ставки ЦБ РФ </a:t>
            </a:r>
            <a:r>
              <a:rPr lang="ru-RU" sz="16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10%, при уровне КС ЦБ РФ 15% годовых. </a:t>
            </a:r>
            <a:r>
              <a:rPr lang="ru-RU" sz="16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Эффективная процентная ставка </a:t>
            </a:r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учётом стоимости страховки и гарантии </a:t>
            </a:r>
            <a:r>
              <a:rPr lang="ru-RU" sz="16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более </a:t>
            </a:r>
            <a:b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13-14% годовых</a:t>
            </a:r>
          </a:p>
          <a:p>
            <a:pPr marL="360000" indent="-360000">
              <a:lnSpc>
                <a:spcPct val="120000"/>
              </a:lnSpc>
              <a:spcBef>
                <a:spcPts val="1200"/>
              </a:spcBef>
              <a:buClr>
                <a:srgbClr val="937249"/>
              </a:buClr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Процентная ставка при кредите в </a:t>
            </a:r>
            <a:r>
              <a:rPr lang="en-GB" sz="16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BYN</a:t>
            </a:r>
            <a:r>
              <a:rPr lang="ru-RU" sz="16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</a:t>
            </a:r>
            <a:r>
              <a:rPr lang="ru-RU" sz="16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⅔</a:t>
            </a:r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ставки рефинансирования НБ РБ </a:t>
            </a:r>
            <a:r>
              <a:rPr lang="ru-RU" sz="16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6,5%, при уровне СР НБ РБ 9,75% годовых. </a:t>
            </a:r>
            <a:r>
              <a:rPr lang="ru-RU" sz="16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Эффективная процентная ставка </a:t>
            </a:r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учётом стоимости страховки и гарантии </a:t>
            </a:r>
            <a:r>
              <a:rPr lang="ru-RU" sz="1600" b="1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более 10,25% годовых</a:t>
            </a:r>
            <a:br>
              <a:rPr lang="ru-RU" sz="1600" dirty="0">
                <a:solidFill>
                  <a:srgbClr val="4B00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4B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>
              <a:lnSpc>
                <a:spcPct val="120000"/>
              </a:lnSpc>
              <a:spcBef>
                <a:spcPts val="1200"/>
              </a:spcBef>
              <a:buClr>
                <a:srgbClr val="937249"/>
              </a:buClr>
            </a:pPr>
            <a:r>
              <a:rPr lang="ru-RU" sz="1300" dirty="0">
                <a:solidFill>
                  <a:srgbClr val="4B000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Страховой взнос оплачивается заёмщиком единовременно </a:t>
            </a:r>
            <a:br>
              <a:rPr lang="ru-RU" sz="1300" dirty="0">
                <a:solidFill>
                  <a:srgbClr val="4B000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300" dirty="0">
                <a:solidFill>
                  <a:srgbClr val="4B000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или несколькими частями. Возможна оплата страховых взносов за счёт кредита Банка развития.</a:t>
            </a:r>
            <a:endParaRPr lang="ru-RU" sz="1600" dirty="0">
              <a:solidFill>
                <a:srgbClr val="4B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2B2E3-343F-9A47-AC7C-61BF20E73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821" y="563658"/>
            <a:ext cx="5812971" cy="58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6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1D24B-C27D-5630-90FD-2DDC2D80D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иний, Цвет электрик, снимок экрана, Цвет Majorelle blue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BEC5305-00A1-B35E-2D4D-5D52CABB28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336"/>
            <a:ext cx="12192000" cy="686458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63787AF-137A-40F4-858E-DD60A9B022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7999"/>
          </a:xfrm>
          <a:prstGeom prst="rect">
            <a:avLst/>
          </a:prstGeom>
        </p:spPr>
      </p:pic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3F16B310-C9D7-F8E2-10EA-A6940D6734B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88834" y="6271083"/>
            <a:ext cx="2743200" cy="365125"/>
          </a:xfrm>
        </p:spPr>
        <p:txBody>
          <a:bodyPr/>
          <a:lstStyle/>
          <a:p>
            <a:fld id="{E822C055-7A37-144A-85E8-C88326E7DC08}" type="slidenum">
              <a:rPr lang="ru-PL" smtClean="0">
                <a:solidFill>
                  <a:srgbClr val="F5EE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PL" dirty="0">
              <a:solidFill>
                <a:srgbClr val="F5EEE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EDF27A-D770-456B-B7A8-66AB9DEF0709}"/>
              </a:ext>
            </a:extLst>
          </p:cNvPr>
          <p:cNvSpPr txBox="1"/>
          <p:nvPr/>
        </p:nvSpPr>
        <p:spPr>
          <a:xfrm>
            <a:off x="623888" y="6240969"/>
            <a:ext cx="5222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5A3D34"/>
                </a:solidFill>
              </a:rPr>
              <a:t>АО «АБ «РОССИЯ». Генеральная лицензия Банка России № 328 от 01.09.2016 г.</a:t>
            </a:r>
            <a:endParaRPr lang="ru-PL" sz="1100" dirty="0">
              <a:solidFill>
                <a:srgbClr val="5A3D34"/>
              </a:solidFill>
            </a:endParaRPr>
          </a:p>
        </p:txBody>
      </p:sp>
      <p:pic>
        <p:nvPicPr>
          <p:cNvPr id="31" name="Рисунок 30" descr="Изображение выглядит как Шрифт, логотип, символ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0C14830-1EFC-43FB-8772-3CBEE0C433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7" y="498592"/>
            <a:ext cx="3264576" cy="627661"/>
          </a:xfrm>
          <a:prstGeom prst="rect">
            <a:avLst/>
          </a:prstGeom>
        </p:spPr>
      </p:pic>
      <p:sp>
        <p:nvSpPr>
          <p:cNvPr id="34" name="object 60">
            <a:extLst>
              <a:ext uri="{FF2B5EF4-FFF2-40B4-BE49-F238E27FC236}">
                <a16:creationId xmlns:a16="http://schemas.microsoft.com/office/drawing/2014/main" id="{84766806-CE5D-4DBA-8CFA-08A60AC052FB}"/>
              </a:ext>
            </a:extLst>
          </p:cNvPr>
          <p:cNvSpPr txBox="1">
            <a:spLocks/>
          </p:cNvSpPr>
          <p:nvPr/>
        </p:nvSpPr>
        <p:spPr>
          <a:xfrm>
            <a:off x="716757" y="1584925"/>
            <a:ext cx="5953125" cy="11176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5500" b="1" i="0">
                <a:solidFill>
                  <a:srgbClr val="053C5C"/>
                </a:solidFill>
                <a:latin typeface="PF Din Text Cond Pro"/>
                <a:ea typeface="+mj-ea"/>
                <a:cs typeface="PF Din Text Cond Pro"/>
              </a:defRPr>
            </a:lvl1pPr>
          </a:lstStyle>
          <a:p>
            <a:pPr marL="9525"/>
            <a:r>
              <a:rPr lang="ru-RU" sz="3600" b="0" dirty="0">
                <a:solidFill>
                  <a:srgbClr val="9970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</a:t>
            </a:r>
            <a:br>
              <a:rPr lang="ru-RU" sz="3600" b="0" dirty="0">
                <a:solidFill>
                  <a:srgbClr val="9970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600" b="0" dirty="0">
                <a:solidFill>
                  <a:srgbClr val="9970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внимание!</a:t>
            </a:r>
          </a:p>
        </p:txBody>
      </p: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id="{2EEAA862-2337-1E43-9A28-485CB516FF52}"/>
              </a:ext>
            </a:extLst>
          </p:cNvPr>
          <p:cNvSpPr/>
          <p:nvPr/>
        </p:nvSpPr>
        <p:spPr>
          <a:xfrm>
            <a:off x="623887" y="4356132"/>
            <a:ext cx="47452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F5EE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Дмитрий Литвиненко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997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Управляющий </a:t>
            </a:r>
            <a:r>
              <a:rPr lang="ru-RU" altLang="ru-RU" sz="1400" dirty="0">
                <a:solidFill>
                  <a:srgbClr val="997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 офисом «Волгоградский Региональный Центр» АО «АБ «РОССИЯ»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997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+7 (8442) 55-12-25 доб</a:t>
            </a:r>
            <a:r>
              <a:rPr lang="ru-RU" altLang="ru-RU" sz="1400" dirty="0">
                <a:solidFill>
                  <a:srgbClr val="997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535101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997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моб. +7 (902) 092-54-24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997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d.litvinenko@abr.ru</a:t>
            </a:r>
            <a:endParaRPr lang="ru-RU" sz="1400" dirty="0">
              <a:solidFill>
                <a:srgbClr val="9970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">
            <a:extLst>
              <a:ext uri="{FF2B5EF4-FFF2-40B4-BE49-F238E27FC236}">
                <a16:creationId xmlns:a16="http://schemas.microsoft.com/office/drawing/2014/main" id="{1E5E5946-8727-624A-BD6A-856F61E2CFA1}"/>
              </a:ext>
            </a:extLst>
          </p:cNvPr>
          <p:cNvSpPr/>
          <p:nvPr/>
        </p:nvSpPr>
        <p:spPr>
          <a:xfrm>
            <a:off x="623887" y="2832850"/>
            <a:ext cx="47452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F5EE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 Юдина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997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Управляющий директор по региональному бизнесу,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997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Вице-Президент АО «АБ «РОССИЯ»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997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+7 495 666 32 50 доб</a:t>
            </a:r>
            <a:r>
              <a:rPr lang="ru-RU" altLang="ru-RU" sz="1400" dirty="0">
                <a:solidFill>
                  <a:srgbClr val="997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2560</a:t>
            </a:r>
            <a:br>
              <a:rPr lang="ru-RU" altLang="ru-RU" sz="1400" dirty="0">
                <a:solidFill>
                  <a:srgbClr val="9970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>
                <a:solidFill>
                  <a:srgbClr val="997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моб. + 7 902 471 33 38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ru-RU" sz="1400" dirty="0" err="1">
                <a:solidFill>
                  <a:srgbClr val="997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l.yudina@abr.ru</a:t>
            </a:r>
            <a:endParaRPr lang="en-GB" altLang="ru-RU" sz="1400" dirty="0">
              <a:solidFill>
                <a:srgbClr val="9970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74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2795</TotalTime>
  <Words>622</Words>
  <Application>Microsoft Office PowerPoint</Application>
  <PresentationFormat>Широкоэкранный</PresentationFormat>
  <Paragraphs>79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맑은 고딕</vt:lpstr>
      <vt:lpstr>Aptos</vt:lpstr>
      <vt:lpstr>Aptos Display</vt:lpstr>
      <vt:lpstr>Arial</vt:lpstr>
      <vt:lpstr>Calibri</vt:lpstr>
      <vt:lpstr>Courier New</vt:lpstr>
      <vt:lpstr>Tahoma</vt:lpstr>
      <vt:lpstr>Times New Roman</vt:lpstr>
      <vt:lpstr>Wingdings</vt:lpstr>
      <vt:lpstr>Тема Office</vt:lpstr>
      <vt:lpstr>ОАО «Банк развития Республики Беларусь» Экспортное финансирование</vt:lpstr>
      <vt:lpstr>Общие сведения</vt:lpstr>
      <vt:lpstr>Схема финансирования</vt:lpstr>
      <vt:lpstr>Кредит нерезиденту</vt:lpstr>
      <vt:lpstr>Кредит нерезиденту РБ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презы</dc:title>
  <dc:creator>Елена Мелихова</dc:creator>
  <cp:lastModifiedBy>Почитаев Роман Викторович</cp:lastModifiedBy>
  <cp:revision>91</cp:revision>
  <cp:lastPrinted>2026-02-03T10:19:31Z</cp:lastPrinted>
  <dcterms:created xsi:type="dcterms:W3CDTF">2026-01-27T07:12:27Z</dcterms:created>
  <dcterms:modified xsi:type="dcterms:W3CDTF">2026-04-24T12:39:30Z</dcterms:modified>
</cp:coreProperties>
</file>