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1" r:id="rId4"/>
    <p:sldId id="264" r:id="rId5"/>
    <p:sldId id="266" r:id="rId6"/>
    <p:sldId id="270" r:id="rId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4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 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 /><Relationship Id="rId1" Type="http://schemas.openxmlformats.org/officeDocument/2006/relationships/image" Target="../media/image5.emf" 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 /><Relationship Id="rId2" Type="http://schemas.openxmlformats.org/officeDocument/2006/relationships/image" Target="../media/image13.emf" /><Relationship Id="rId1" Type="http://schemas.openxmlformats.org/officeDocument/2006/relationships/image" Target="../media/image5.emf" 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 /><Relationship Id="rId2" Type="http://schemas.openxmlformats.org/officeDocument/2006/relationships/image" Target="../media/image22.emf" /><Relationship Id="rId1" Type="http://schemas.openxmlformats.org/officeDocument/2006/relationships/image" Target="../media/image21.emf" /><Relationship Id="rId5" Type="http://schemas.openxmlformats.org/officeDocument/2006/relationships/image" Target="../media/image24.emf" /><Relationship Id="rId4" Type="http://schemas.openxmlformats.org/officeDocument/2006/relationships/image" Target="../media/image5.emf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0F8DF-530E-7AB6-DAD0-3AF66518F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B9DAA9-1FDB-39AE-7490-33A500251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FDB93A-FD9F-2534-1756-6E510366C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7B89-B5CF-4530-8587-0594BD7E02A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E36D0F-FEDC-4B87-F215-7DD68E036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E84325-3FFA-C15A-1C64-25DF161DD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E2F-1C42-4F1C-9E5A-D3BEB249F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06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34A6E-56A2-6620-0470-A52C498A4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B00A9A-ED14-C7A1-A87E-10081C71F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EFFBD0-1E29-C71F-A374-C96B9C3D1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7B89-B5CF-4530-8587-0594BD7E02A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CF1E09-B333-0F77-774A-EF8F7C67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41352C-5F12-CCED-154C-252165A2B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E2F-1C42-4F1C-9E5A-D3BEB249F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16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CF54D9-3B08-6A1F-A1B3-A707DBD9BC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A0C1F0-B29F-DFD6-05A3-35C72D1D1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5837F3-2416-E04D-A79A-5FF998FDD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7B89-B5CF-4530-8587-0594BD7E02A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B27C9E-BCD7-73A5-0CA2-27A5F8AC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310D7-CE0E-9CB0-6DD9-34D8BDBE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E2F-1C42-4F1C-9E5A-D3BEB249F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85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905FE-C947-838B-7D9E-1987CD0A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1773CF-1598-451D-640F-0E9DABD4B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C884C-4ADE-60A0-3730-7D278170F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7B89-B5CF-4530-8587-0594BD7E02A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11BA41-BB79-3A26-0AAA-26C3F9FAD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57BA6B-0FB3-6451-B06C-A97FA3682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E2F-1C42-4F1C-9E5A-D3BEB249F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2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F778A-E25A-9022-E954-EE14B0485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D79821-6A2A-A18A-3FB2-D1450228E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16ECC1-71A9-B86F-1629-EDC0C59E9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7B89-B5CF-4530-8587-0594BD7E02A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5C7838-68A6-4526-DD25-DA5B58846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A35302-33B0-9FA3-96A3-F7FEF327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E2F-1C42-4F1C-9E5A-D3BEB249F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14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34073-E373-D97C-5E31-B97053B94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89DE5F-2E5F-CECE-0968-D0D4E4492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E0CA21-F066-627A-0DAC-DACFB12B4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48F386-4BC6-5105-3994-E3E36C7B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7B89-B5CF-4530-8587-0594BD7E02A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5ADED9-7D20-0F0B-EFB2-6905871E3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143EE0-28E0-144D-D8F2-39F7CD3B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E2F-1C42-4F1C-9E5A-D3BEB249F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75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925A1-5E46-A4A3-4419-A358F07D5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438256-DD86-5E11-0ED1-48D760577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BDC2-09A1-9739-92C9-BE0D626B3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DC9B66-2FDB-FADF-0ABC-F13AF5F370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85A145-CE17-3ECE-CC0C-628B3C08C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76B749-B7F8-A62D-A8D2-2AFE07EA6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7B89-B5CF-4530-8587-0594BD7E02A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74EADE-7A1B-3C9C-3A40-E3A4C439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476801-C289-64A8-3AB8-478D430E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E2F-1C42-4F1C-9E5A-D3BEB249F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30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8D19E-4CB0-0679-FCF8-8FC737D06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6C3FA5-7FE1-61A3-FF6A-4D8D570D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7B89-B5CF-4530-8587-0594BD7E02A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9E3B685-61CA-7969-0B71-E8C2F0B3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F81135-9C7C-60CC-D32B-4E2F181E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E2F-1C42-4F1C-9E5A-D3BEB249F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18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7099B3-5D50-2F7D-331E-F2E1ACF2A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7B89-B5CF-4530-8587-0594BD7E02A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0C8C84-EB8A-BFE7-239C-66E41C55A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5DDE3A-49E9-2C93-D2B7-C3A4FA0C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E2F-1C42-4F1C-9E5A-D3BEB249F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59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75AA7-9070-B1AC-0CF2-45EAD0B65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FFBAD0-B7C8-0BE0-B7FD-0E9E2B89B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C1A5AB-6CB0-BE82-AD0F-A443F97FB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FB5C15-E6E1-E200-963C-C59991FAD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7B89-B5CF-4530-8587-0594BD7E02A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1D2160-2FB8-BEDA-7BAD-A4E14D853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1C508B-0710-05D5-7130-944A4B1B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E2F-1C42-4F1C-9E5A-D3BEB249F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44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F62AF-065A-E136-E7D6-F7D2440C0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F38102-45AA-777A-4774-BCEF911B80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05E344-8C8B-A4B3-ABBE-2F7BF1A36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2B2B0F-F04D-0518-0EDC-817B2BB6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7B89-B5CF-4530-8587-0594BD7E02A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515948-70F0-C782-D885-0C7CA8641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63EBB3-B055-7870-D56C-3139D5C5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5DE2F-1C42-4F1C-9E5A-D3BEB249F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25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010FE-553F-E1FA-95C8-64EF90FA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33ABF6-ABAB-6F61-EE75-A10436188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881F5B-3EA0-DD89-B550-0B7AF2E96A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87B89-B5CF-4530-8587-0594BD7E02A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BE8D55-2DCD-805F-63FA-AD85F2964D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F414C2-9680-F989-DB6C-AA238BB64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5DE2F-1C42-4F1C-9E5A-D3BEB249F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7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 /><Relationship Id="rId2" Type="http://schemas.openxmlformats.org/officeDocument/2006/relationships/image" Target="../media/image1.emf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png" /><Relationship Id="rId4" Type="http://schemas.openxmlformats.org/officeDocument/2006/relationships/image" Target="../media/image3.emf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6.png" /><Relationship Id="rId7" Type="http://schemas.openxmlformats.org/officeDocument/2006/relationships/image" Target="../media/image2.emf" /><Relationship Id="rId2" Type="http://schemas.openxmlformats.org/officeDocument/2006/relationships/slideLayout" Target="../slideLayouts/slideLayout1.xml" /><Relationship Id="rId1" Type="http://schemas.openxmlformats.org/officeDocument/2006/relationships/vmlDrawing" Target="../drawings/vmlDrawing1.vml" /><Relationship Id="rId6" Type="http://schemas.openxmlformats.org/officeDocument/2006/relationships/image" Target="../media/image5.emf" /><Relationship Id="rId5" Type="http://schemas.openxmlformats.org/officeDocument/2006/relationships/oleObject" Target="../embeddings/oleObject1.bin" /><Relationship Id="rId4" Type="http://schemas.openxmlformats.org/officeDocument/2006/relationships/image" Target="../media/image1.emf" /><Relationship Id="rId9" Type="http://schemas.openxmlformats.org/officeDocument/2006/relationships/image" Target="../media/image8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9.png" /><Relationship Id="rId2" Type="http://schemas.openxmlformats.org/officeDocument/2006/relationships/slideLayout" Target="../slideLayouts/slideLayout1.xml" /><Relationship Id="rId1" Type="http://schemas.openxmlformats.org/officeDocument/2006/relationships/vmlDrawing" Target="../drawings/vmlDrawing2.vml" /><Relationship Id="rId6" Type="http://schemas.openxmlformats.org/officeDocument/2006/relationships/image" Target="../media/image5.emf" /><Relationship Id="rId5" Type="http://schemas.openxmlformats.org/officeDocument/2006/relationships/oleObject" Target="../embeddings/oleObject2.bin" /><Relationship Id="rId4" Type="http://schemas.openxmlformats.org/officeDocument/2006/relationships/image" Target="../media/image1.emf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 /><Relationship Id="rId3" Type="http://schemas.openxmlformats.org/officeDocument/2006/relationships/image" Target="../media/image1.emf" /><Relationship Id="rId7" Type="http://schemas.openxmlformats.org/officeDocument/2006/relationships/image" Target="../media/image12.png" /><Relationship Id="rId2" Type="http://schemas.openxmlformats.org/officeDocument/2006/relationships/slideLayout" Target="../slideLayouts/slideLayout1.xml" /><Relationship Id="rId1" Type="http://schemas.openxmlformats.org/officeDocument/2006/relationships/vmlDrawing" Target="../drawings/vmlDrawing3.vml" /><Relationship Id="rId6" Type="http://schemas.openxmlformats.org/officeDocument/2006/relationships/image" Target="../media/image11.png" /><Relationship Id="rId5" Type="http://schemas.openxmlformats.org/officeDocument/2006/relationships/image" Target="../media/image5.emf" /><Relationship Id="rId4" Type="http://schemas.openxmlformats.org/officeDocument/2006/relationships/oleObject" Target="../embeddings/oleObject3.bin" /><Relationship Id="rId9" Type="http://schemas.openxmlformats.org/officeDocument/2006/relationships/image" Target="../media/image10.emf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 /><Relationship Id="rId13" Type="http://schemas.openxmlformats.org/officeDocument/2006/relationships/oleObject" Target="../embeddings/oleObject7.bin" /><Relationship Id="rId3" Type="http://schemas.openxmlformats.org/officeDocument/2006/relationships/oleObject" Target="../embeddings/oleObject5.bin" /><Relationship Id="rId7" Type="http://schemas.openxmlformats.org/officeDocument/2006/relationships/image" Target="../media/image17.png" /><Relationship Id="rId12" Type="http://schemas.openxmlformats.org/officeDocument/2006/relationships/image" Target="../media/image13.emf" /><Relationship Id="rId2" Type="http://schemas.openxmlformats.org/officeDocument/2006/relationships/slideLayout" Target="../slideLayouts/slideLayout1.xml" /><Relationship Id="rId16" Type="http://schemas.openxmlformats.org/officeDocument/2006/relationships/oleObject" Target="../embeddings/oleObject9.bin" /><Relationship Id="rId1" Type="http://schemas.openxmlformats.org/officeDocument/2006/relationships/vmlDrawing" Target="../drawings/vmlDrawing4.vml" /><Relationship Id="rId6" Type="http://schemas.openxmlformats.org/officeDocument/2006/relationships/image" Target="../media/image16.png" /><Relationship Id="rId11" Type="http://schemas.openxmlformats.org/officeDocument/2006/relationships/oleObject" Target="../embeddings/oleObject6.bin" /><Relationship Id="rId5" Type="http://schemas.openxmlformats.org/officeDocument/2006/relationships/image" Target="../media/image15.png" /><Relationship Id="rId15" Type="http://schemas.openxmlformats.org/officeDocument/2006/relationships/oleObject" Target="../embeddings/oleObject8.bin" /><Relationship Id="rId10" Type="http://schemas.openxmlformats.org/officeDocument/2006/relationships/image" Target="../media/image20.png" /><Relationship Id="rId4" Type="http://schemas.openxmlformats.org/officeDocument/2006/relationships/image" Target="../media/image5.emf" /><Relationship Id="rId9" Type="http://schemas.openxmlformats.org/officeDocument/2006/relationships/image" Target="../media/image19.png" /><Relationship Id="rId14" Type="http://schemas.openxmlformats.org/officeDocument/2006/relationships/image" Target="../media/image14.wmf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 /><Relationship Id="rId13" Type="http://schemas.openxmlformats.org/officeDocument/2006/relationships/oleObject" Target="../embeddings/oleObject14.bin" /><Relationship Id="rId3" Type="http://schemas.openxmlformats.org/officeDocument/2006/relationships/oleObject" Target="../embeddings/oleObject10.bin" /><Relationship Id="rId7" Type="http://schemas.openxmlformats.org/officeDocument/2006/relationships/image" Target="../media/image2.emf" /><Relationship Id="rId12" Type="http://schemas.openxmlformats.org/officeDocument/2006/relationships/image" Target="../media/image5.emf" /><Relationship Id="rId2" Type="http://schemas.openxmlformats.org/officeDocument/2006/relationships/slideLayout" Target="../slideLayouts/slideLayout1.xml" /><Relationship Id="rId1" Type="http://schemas.openxmlformats.org/officeDocument/2006/relationships/vmlDrawing" Target="../drawings/vmlDrawing5.vml" /><Relationship Id="rId6" Type="http://schemas.openxmlformats.org/officeDocument/2006/relationships/image" Target="../media/image22.emf" /><Relationship Id="rId11" Type="http://schemas.openxmlformats.org/officeDocument/2006/relationships/oleObject" Target="../embeddings/oleObject13.bin" /><Relationship Id="rId5" Type="http://schemas.openxmlformats.org/officeDocument/2006/relationships/oleObject" Target="../embeddings/oleObject11.bin" /><Relationship Id="rId15" Type="http://schemas.openxmlformats.org/officeDocument/2006/relationships/image" Target="../media/image8.png" /><Relationship Id="rId10" Type="http://schemas.openxmlformats.org/officeDocument/2006/relationships/image" Target="../media/image23.emf" /><Relationship Id="rId4" Type="http://schemas.openxmlformats.org/officeDocument/2006/relationships/image" Target="../media/image21.emf" /><Relationship Id="rId9" Type="http://schemas.openxmlformats.org/officeDocument/2006/relationships/oleObject" Target="../embeddings/oleObject12.bin" /><Relationship Id="rId14" Type="http://schemas.openxmlformats.org/officeDocument/2006/relationships/image" Target="../media/image24.em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163468-8B57-5153-4562-6DC034D83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36" r="25088"/>
          <a:stretch/>
        </p:blipFill>
        <p:spPr>
          <a:xfrm>
            <a:off x="5786034" y="13145"/>
            <a:ext cx="6645162" cy="6239912"/>
          </a:xfrm>
          <a:prstGeom prst="rect">
            <a:avLst/>
          </a:prstGeom>
        </p:spPr>
      </p:pic>
      <p:sp>
        <p:nvSpPr>
          <p:cNvPr id="5" name="Арка 4">
            <a:extLst>
              <a:ext uri="{FF2B5EF4-FFF2-40B4-BE49-F238E27FC236}">
                <a16:creationId xmlns:a16="http://schemas.microsoft.com/office/drawing/2014/main" id="{FD5ABCAF-DBE1-5806-76DC-95AE11D4C080}"/>
              </a:ext>
            </a:extLst>
          </p:cNvPr>
          <p:cNvSpPr/>
          <p:nvPr/>
        </p:nvSpPr>
        <p:spPr>
          <a:xfrm rot="18477485">
            <a:off x="-2152382" y="5761648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Арка 5">
            <a:extLst>
              <a:ext uri="{FF2B5EF4-FFF2-40B4-BE49-F238E27FC236}">
                <a16:creationId xmlns:a16="http://schemas.microsoft.com/office/drawing/2014/main" id="{502EF054-235F-20F0-94D9-E003C578E997}"/>
              </a:ext>
            </a:extLst>
          </p:cNvPr>
          <p:cNvSpPr/>
          <p:nvPr/>
        </p:nvSpPr>
        <p:spPr>
          <a:xfrm rot="9900000">
            <a:off x="9058499" y="6227266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BCD745-E1A3-6AC1-C471-8D86E0070A4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-20000"/>
          </a:blip>
          <a:stretch>
            <a:fillRect/>
          </a:stretch>
        </p:blipFill>
        <p:spPr>
          <a:xfrm>
            <a:off x="5752219" y="-870872"/>
            <a:ext cx="1854042" cy="185349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A7117B-B4BC-D955-7324-E720276FE78C}"/>
              </a:ext>
            </a:extLst>
          </p:cNvPr>
          <p:cNvSpPr/>
          <p:nvPr/>
        </p:nvSpPr>
        <p:spPr>
          <a:xfrm>
            <a:off x="701675" y="314036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2910BA4-949E-FF6C-DE56-6BF160692531}"/>
              </a:ext>
            </a:extLst>
          </p:cNvPr>
          <p:cNvSpPr/>
          <p:nvPr/>
        </p:nvSpPr>
        <p:spPr>
          <a:xfrm>
            <a:off x="10012101" y="7084291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C929E86-0EB4-8259-22ED-A7A38EE14ADF}"/>
              </a:ext>
            </a:extLst>
          </p:cNvPr>
          <p:cNvSpPr/>
          <p:nvPr/>
        </p:nvSpPr>
        <p:spPr>
          <a:xfrm>
            <a:off x="1288472" y="2881909"/>
            <a:ext cx="7348935" cy="109418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7EFCB78-ED98-3E62-7D38-EB90E374219A}"/>
              </a:ext>
            </a:extLst>
          </p:cNvPr>
          <p:cNvGrpSpPr/>
          <p:nvPr/>
        </p:nvGrpSpPr>
        <p:grpSpPr>
          <a:xfrm>
            <a:off x="1203833" y="1081383"/>
            <a:ext cx="9091392" cy="2582371"/>
            <a:chOff x="920709" y="2234968"/>
            <a:chExt cx="8532371" cy="242358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9B8CEE4-43BA-005F-3FCA-9CC0937775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AB7E781-582F-9921-88FA-EDEFB8238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204E400-922D-A750-27CC-BE00A6D17A28}"/>
              </a:ext>
            </a:extLst>
          </p:cNvPr>
          <p:cNvSpPr/>
          <p:nvPr/>
        </p:nvSpPr>
        <p:spPr>
          <a:xfrm>
            <a:off x="1264691" y="2896859"/>
            <a:ext cx="7433575" cy="85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реализации грантовой поддержки молодых предпринимателей и социальных предприятий</a:t>
            </a:r>
            <a:endParaRPr kumimoji="0" lang="ru-RU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F9984AD-518D-484E-6F6C-535C8E1B8D64}"/>
              </a:ext>
            </a:extLst>
          </p:cNvPr>
          <p:cNvSpPr/>
          <p:nvPr/>
        </p:nvSpPr>
        <p:spPr>
          <a:xfrm>
            <a:off x="8932403" y="256939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609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загнутый угол 14">
            <a:extLst>
              <a:ext uri="{FF2B5EF4-FFF2-40B4-BE49-F238E27FC236}">
                <a16:creationId xmlns:a16="http://schemas.microsoft.com/office/drawing/2014/main" id="{F1506935-E1F2-6FFE-FBAB-058FD170AC27}"/>
              </a:ext>
            </a:extLst>
          </p:cNvPr>
          <p:cNvSpPr/>
          <p:nvPr/>
        </p:nvSpPr>
        <p:spPr>
          <a:xfrm>
            <a:off x="503339" y="1128290"/>
            <a:ext cx="11192312" cy="5557736"/>
          </a:xfrm>
          <a:prstGeom prst="foldedCorner">
            <a:avLst/>
          </a:prstGeom>
          <a:solidFill>
            <a:srgbClr val="E5C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AED0CC-AF6C-9CD4-21FE-24D2303F58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06" b="19076"/>
          <a:stretch/>
        </p:blipFill>
        <p:spPr>
          <a:xfrm>
            <a:off x="8778558" y="3245813"/>
            <a:ext cx="3413442" cy="344021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4B7AEA-C485-CACC-E6B6-F9B4FBD0DC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372" t="35747" r="12902" b="1"/>
          <a:stretch/>
        </p:blipFill>
        <p:spPr>
          <a:xfrm rot="5400000">
            <a:off x="6288000" y="958591"/>
            <a:ext cx="6841035" cy="4966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A29085-4DAF-F7BF-5D4E-DAE98C30597E}"/>
              </a:ext>
            </a:extLst>
          </p:cNvPr>
          <p:cNvSpPr txBox="1"/>
          <p:nvPr/>
        </p:nvSpPr>
        <p:spPr>
          <a:xfrm>
            <a:off x="1383821" y="1482524"/>
            <a:ext cx="7394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получателей грантовой поддержки молодых и социальных предпринимателей в 2023 году составит около 190</a:t>
            </a:r>
            <a:endParaRPr lang="ru-RU" sz="1600" dirty="0">
              <a:solidFill>
                <a:srgbClr val="562212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3DBB462-80FF-25C0-7BCB-17B4C0018409}"/>
              </a:ext>
            </a:extLst>
          </p:cNvPr>
          <p:cNvSpPr txBox="1">
            <a:spLocks/>
          </p:cNvSpPr>
          <p:nvPr/>
        </p:nvSpPr>
        <p:spPr>
          <a:xfrm>
            <a:off x="739169" y="243590"/>
            <a:ext cx="9317184" cy="12690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Общая информация по грантам</a:t>
            </a:r>
            <a:br>
              <a:rPr lang="ru-RU" sz="36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</a:br>
            <a:endParaRPr lang="ru-RU" sz="3600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3247A69-1013-01E8-7DD4-7205195BC8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670056"/>
              </p:ext>
            </p:extLst>
          </p:nvPr>
        </p:nvGraphicFramePr>
        <p:xfrm>
          <a:off x="10067277" y="454725"/>
          <a:ext cx="1713029" cy="797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orelDRAW" r:id="rId5" imgW="4382973" imgH="2042046" progId="CorelDraw.Graphic.23">
                  <p:embed/>
                </p:oleObj>
              </mc:Choice>
              <mc:Fallback>
                <p:oleObj name="CorelDRAW" r:id="rId5" imgW="4382973" imgH="2042046" progId="CorelDraw.Graphic.23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B3247A69-1013-01E8-7DD4-7205195BC8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67277" y="454725"/>
                        <a:ext cx="1713029" cy="797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442EF64-2BA7-2901-7B7A-888DEC3C7F6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-20000"/>
          </a:blip>
          <a:stretch>
            <a:fillRect/>
          </a:stretch>
        </p:blipFill>
        <p:spPr>
          <a:xfrm>
            <a:off x="763398" y="1563613"/>
            <a:ext cx="422724" cy="4225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CBF645C-E840-379B-BCF9-85421305DE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06" y="1561963"/>
            <a:ext cx="364407" cy="2860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7F54E67-B54F-613A-F877-1AD05D578AA1}"/>
              </a:ext>
            </a:extLst>
          </p:cNvPr>
          <p:cNvSpPr txBox="1"/>
          <p:nvPr/>
        </p:nvSpPr>
        <p:spPr>
          <a:xfrm>
            <a:off x="1358791" y="2852721"/>
            <a:ext cx="75168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Воспользоваться программой могут: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физические лица до 25 лет включительно, которые зарегистрировали ИП или являются учредителями ООО/АО с долей участия не менее 50% по категории «молодые предприниматели» 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субъекты МСП, сведения о которых как о социальном предприятии внесены в единый реестр субъектов МСП, по категории «социальное предприятие»</a:t>
            </a:r>
            <a:endParaRPr lang="ru-RU" sz="1600" dirty="0">
              <a:solidFill>
                <a:srgbClr val="562212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972CF4F-C454-A2CE-CD54-74BEE889D2D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-20000"/>
          </a:blip>
          <a:stretch>
            <a:fillRect/>
          </a:stretch>
        </p:blipFill>
        <p:spPr>
          <a:xfrm>
            <a:off x="756407" y="2957585"/>
            <a:ext cx="422724" cy="42259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360B005-4928-0F9D-05D9-5E5AAD9D94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5" y="2955935"/>
            <a:ext cx="364407" cy="2860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9215094-EF0A-6BB1-78A3-7773DD5048B3}"/>
              </a:ext>
            </a:extLst>
          </p:cNvPr>
          <p:cNvSpPr txBox="1"/>
          <p:nvPr/>
        </p:nvSpPr>
        <p:spPr>
          <a:xfrm>
            <a:off x="1383821" y="4745512"/>
            <a:ext cx="73947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участникам программы: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прохождение обучения по программе, аккредитованной Министерством  экономического развития Российской Федерации, на площадке центра «Мой бизнес» 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софинансирования не менее 25% от суммы проекта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социальном предприятии внесены в единый реестр субъектов МСП по категории «социальное предприятие» </a:t>
            </a:r>
            <a:endParaRPr lang="ru-RU" sz="1600" dirty="0">
              <a:solidFill>
                <a:srgbClr val="562212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E8B9A50-D3DA-8184-AE6A-4B0CAA6A7BD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-20000"/>
          </a:blip>
          <a:stretch>
            <a:fillRect/>
          </a:stretch>
        </p:blipFill>
        <p:spPr>
          <a:xfrm>
            <a:off x="761529" y="4817097"/>
            <a:ext cx="422724" cy="42259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A0F306-A255-2522-920B-65EC18B020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15" y="4791833"/>
            <a:ext cx="364407" cy="2860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2FA21E1-DF38-6D46-8CA3-690453528190}"/>
              </a:ext>
            </a:extLst>
          </p:cNvPr>
          <p:cNvSpPr txBox="1"/>
          <p:nvPr/>
        </p:nvSpPr>
        <p:spPr>
          <a:xfrm>
            <a:off x="1383821" y="2280821"/>
            <a:ext cx="9990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Максимальная сумма гранта – 500 000 рублей</a:t>
            </a:r>
            <a:endParaRPr lang="ru-RU" sz="1600" dirty="0">
              <a:solidFill>
                <a:srgbClr val="562212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38EC880-3FC1-8EA8-E155-DEFA02474A02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-20000"/>
          </a:blip>
          <a:stretch>
            <a:fillRect/>
          </a:stretch>
        </p:blipFill>
        <p:spPr>
          <a:xfrm>
            <a:off x="764796" y="2370355"/>
            <a:ext cx="422724" cy="42259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4A8ED7D-EC21-0AB7-AC12-A596BBF24C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4" y="2368705"/>
            <a:ext cx="364407" cy="2860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1131AE-54A1-B0EC-79E4-A772DE4A35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5176" y="3760661"/>
            <a:ext cx="1588072" cy="15765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141884-8BE6-4AC3-1173-0E4FF612061F}"/>
              </a:ext>
            </a:extLst>
          </p:cNvPr>
          <p:cNvSpPr txBox="1"/>
          <p:nvPr/>
        </p:nvSpPr>
        <p:spPr>
          <a:xfrm>
            <a:off x="9738132" y="3184308"/>
            <a:ext cx="141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ПОДРОБНЕЕ</a:t>
            </a:r>
          </a:p>
        </p:txBody>
      </p:sp>
    </p:spTree>
    <p:extLst>
      <p:ext uri="{BB962C8B-B14F-4D97-AF65-F5344CB8AC3E}">
        <p14:creationId xmlns:p14="http://schemas.microsoft.com/office/powerpoint/2010/main" val="153073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загнутый угол 14">
            <a:extLst>
              <a:ext uri="{FF2B5EF4-FFF2-40B4-BE49-F238E27FC236}">
                <a16:creationId xmlns:a16="http://schemas.microsoft.com/office/drawing/2014/main" id="{F1506935-E1F2-6FFE-FBAB-058FD170AC27}"/>
              </a:ext>
            </a:extLst>
          </p:cNvPr>
          <p:cNvSpPr/>
          <p:nvPr/>
        </p:nvSpPr>
        <p:spPr>
          <a:xfrm>
            <a:off x="496348" y="1304459"/>
            <a:ext cx="11199303" cy="4984813"/>
          </a:xfrm>
          <a:prstGeom prst="foldedCorner">
            <a:avLst/>
          </a:prstGeom>
          <a:solidFill>
            <a:srgbClr val="E5C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AED0CC-AF6C-9CD4-21FE-24D2303F58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06" b="19076"/>
          <a:stretch/>
        </p:blipFill>
        <p:spPr>
          <a:xfrm>
            <a:off x="8778558" y="3245813"/>
            <a:ext cx="3413442" cy="344021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4B7AEA-C485-CACC-E6B6-F9B4FBD0DC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372" t="35747" r="12902" b="1"/>
          <a:stretch/>
        </p:blipFill>
        <p:spPr>
          <a:xfrm rot="5400000">
            <a:off x="6288000" y="958591"/>
            <a:ext cx="6841035" cy="4966965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3DBB462-80FF-25C0-7BCB-17B4C0018409}"/>
              </a:ext>
            </a:extLst>
          </p:cNvPr>
          <p:cNvSpPr txBox="1">
            <a:spLocks/>
          </p:cNvSpPr>
          <p:nvPr/>
        </p:nvSpPr>
        <p:spPr>
          <a:xfrm>
            <a:off x="739169" y="243590"/>
            <a:ext cx="9317184" cy="12690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Основные этапы программы</a:t>
            </a:r>
            <a:br>
              <a:rPr lang="ru-RU" sz="36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</a:br>
            <a:endParaRPr lang="ru-RU" sz="3600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3247A69-1013-01E8-7DD4-7205195BC8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67277" y="454725"/>
          <a:ext cx="1713029" cy="797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CorelDRAW" r:id="rId5" imgW="4382973" imgH="2042046" progId="CorelDraw.Graphic.23">
                  <p:embed/>
                </p:oleObj>
              </mc:Choice>
              <mc:Fallback>
                <p:oleObj name="CorelDRAW" r:id="rId5" imgW="4382973" imgH="2042046" progId="CorelDraw.Graphic.23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B3247A69-1013-01E8-7DD4-7205195BC8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67277" y="454725"/>
                        <a:ext cx="1713029" cy="797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C1D6E5-C48E-CB9E-871A-79B007246B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3" y="1381201"/>
            <a:ext cx="9523059" cy="48313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0B9566-D1D9-0B8A-5210-551A2D519B0D}"/>
              </a:ext>
            </a:extLst>
          </p:cNvPr>
          <p:cNvSpPr txBox="1"/>
          <p:nvPr/>
        </p:nvSpPr>
        <p:spPr>
          <a:xfrm>
            <a:off x="1711353" y="2829100"/>
            <a:ext cx="1233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январь-июнь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DD2A3-1552-2CDC-0DFF-A1949E0B5028}"/>
              </a:ext>
            </a:extLst>
          </p:cNvPr>
          <p:cNvSpPr txBox="1"/>
          <p:nvPr/>
        </p:nvSpPr>
        <p:spPr>
          <a:xfrm>
            <a:off x="3296873" y="4273404"/>
            <a:ext cx="1318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февраль-июнь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BCE6B4-283C-BEB0-EBF9-17C1D1003ED6}"/>
              </a:ext>
            </a:extLst>
          </p:cNvPr>
          <p:cNvSpPr txBox="1"/>
          <p:nvPr/>
        </p:nvSpPr>
        <p:spPr>
          <a:xfrm>
            <a:off x="5303663" y="2827617"/>
            <a:ext cx="602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июль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44DCF5-EAC6-DBA1-E459-9D705D5DA464}"/>
              </a:ext>
            </a:extLst>
          </p:cNvPr>
          <p:cNvSpPr txBox="1"/>
          <p:nvPr/>
        </p:nvSpPr>
        <p:spPr>
          <a:xfrm>
            <a:off x="6931583" y="4273404"/>
            <a:ext cx="710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август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FC05B6-B1A8-A154-EA84-0B6916748E55}"/>
              </a:ext>
            </a:extLst>
          </p:cNvPr>
          <p:cNvSpPr txBox="1"/>
          <p:nvPr/>
        </p:nvSpPr>
        <p:spPr>
          <a:xfrm>
            <a:off x="8462742" y="2841197"/>
            <a:ext cx="96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сентябрь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029E12-BCB5-1937-B104-30E3639898CB}"/>
              </a:ext>
            </a:extLst>
          </p:cNvPr>
          <p:cNvSpPr txBox="1"/>
          <p:nvPr/>
        </p:nvSpPr>
        <p:spPr>
          <a:xfrm>
            <a:off x="1652629" y="3631752"/>
            <a:ext cx="135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информирование участников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0E1F6B-6B5A-C74B-4864-5C9246FABD17}"/>
              </a:ext>
            </a:extLst>
          </p:cNvPr>
          <p:cNvSpPr txBox="1"/>
          <p:nvPr/>
        </p:nvSpPr>
        <p:spPr>
          <a:xfrm>
            <a:off x="3415844" y="4901633"/>
            <a:ext cx="1013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обучение участников конкурсного трека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75BAC1-D0E1-1A16-6AD0-213A44986F9B}"/>
              </a:ext>
            </a:extLst>
          </p:cNvPr>
          <p:cNvSpPr txBox="1"/>
          <p:nvPr/>
        </p:nvSpPr>
        <p:spPr>
          <a:xfrm>
            <a:off x="5244023" y="3631752"/>
            <a:ext cx="737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подача </a:t>
            </a:r>
          </a:p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заявки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29588C-2057-7AF3-6FCA-5DE198449584}"/>
              </a:ext>
            </a:extLst>
          </p:cNvPr>
          <p:cNvSpPr txBox="1"/>
          <p:nvPr/>
        </p:nvSpPr>
        <p:spPr>
          <a:xfrm>
            <a:off x="6705079" y="4883042"/>
            <a:ext cx="1172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рассмотрение проектов конкурсной комиссией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FA001E-D172-542E-DE3F-7E8D312DAB8D}"/>
              </a:ext>
            </a:extLst>
          </p:cNvPr>
          <p:cNvSpPr txBox="1"/>
          <p:nvPr/>
        </p:nvSpPr>
        <p:spPr>
          <a:xfrm>
            <a:off x="8420593" y="3472290"/>
            <a:ext cx="1031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подписание соглашений</a:t>
            </a:r>
          </a:p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и выдача </a:t>
            </a:r>
          </a:p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грантов</a:t>
            </a:r>
          </a:p>
        </p:txBody>
      </p:sp>
    </p:spTree>
    <p:extLst>
      <p:ext uri="{BB962C8B-B14F-4D97-AF65-F5344CB8AC3E}">
        <p14:creationId xmlns:p14="http://schemas.microsoft.com/office/powerpoint/2010/main" val="82040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06B935C-9EB9-1B45-7C6D-D23475CE4468}"/>
              </a:ext>
            </a:extLst>
          </p:cNvPr>
          <p:cNvSpPr/>
          <p:nvPr/>
        </p:nvSpPr>
        <p:spPr>
          <a:xfrm>
            <a:off x="603826" y="1305072"/>
            <a:ext cx="10255474" cy="5080563"/>
          </a:xfrm>
          <a:prstGeom prst="rect">
            <a:avLst/>
          </a:prstGeom>
          <a:solidFill>
            <a:srgbClr val="ECD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E91D5C4-8EA3-D037-58E6-F0BFA17AF9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372" t="35747" r="12902" b="1"/>
          <a:stretch/>
        </p:blipFill>
        <p:spPr>
          <a:xfrm rot="5400000">
            <a:off x="6290788" y="964806"/>
            <a:ext cx="6841035" cy="4966965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3247A69-1013-01E8-7DD4-7205195BC8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67277" y="454725"/>
          <a:ext cx="1713029" cy="797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CorelDRAW" r:id="rId4" imgW="4382973" imgH="2042046" progId="CorelDraw.Graphic.23">
                  <p:embed/>
                </p:oleObj>
              </mc:Choice>
              <mc:Fallback>
                <p:oleObj name="CorelDRAW" r:id="rId4" imgW="4382973" imgH="2042046" progId="CorelDraw.Graphic.23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B3247A69-1013-01E8-7DD4-7205195BC8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67277" y="454725"/>
                        <a:ext cx="1713029" cy="797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67303EB-4E4F-2176-8533-07B1CA121F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55" y="1673234"/>
            <a:ext cx="3905612" cy="2880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CA960E-FD6D-ABE3-B454-71373D6125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066" y="3113234"/>
            <a:ext cx="3588956" cy="288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9F52ED8-2D5D-A4C5-0025-900ADEFEAEE7}"/>
              </a:ext>
            </a:extLst>
          </p:cNvPr>
          <p:cNvSpPr txBox="1"/>
          <p:nvPr/>
        </p:nvSpPr>
        <p:spPr>
          <a:xfrm>
            <a:off x="7668430" y="3987667"/>
            <a:ext cx="1628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грантов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5CA69E-3750-0348-A501-7482D7E8FA33}"/>
              </a:ext>
            </a:extLst>
          </p:cNvPr>
          <p:cNvSpPr txBox="1"/>
          <p:nvPr/>
        </p:nvSpPr>
        <p:spPr>
          <a:xfrm>
            <a:off x="1535508" y="2405348"/>
            <a:ext cx="2245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финансирования</a:t>
            </a:r>
          </a:p>
        </p:txBody>
      </p:sp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A7CDB53D-867F-21E3-759B-5CB1F8F81E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226497"/>
              </p:ext>
            </p:extLst>
          </p:nvPr>
        </p:nvGraphicFramePr>
        <p:xfrm>
          <a:off x="5339699" y="3593996"/>
          <a:ext cx="1273689" cy="1356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orelDRAW" r:id="rId8" imgW="243968" imgH="260630" progId="CorelDraw.Graphic.23">
                  <p:embed/>
                </p:oleObj>
              </mc:Choice>
              <mc:Fallback>
                <p:oleObj name="CorelDRAW" r:id="rId8" imgW="243968" imgH="260630" progId="CorelDraw.Graphic.23">
                  <p:embed/>
                  <p:pic>
                    <p:nvPicPr>
                      <p:cNvPr id="27" name="Объект 26">
                        <a:extLst>
                          <a:ext uri="{FF2B5EF4-FFF2-40B4-BE49-F238E27FC236}">
                            <a16:creationId xmlns:a16="http://schemas.microsoft.com/office/drawing/2014/main" id="{A7CDB53D-867F-21E3-759B-5CB1F8F81E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39699" y="3593996"/>
                        <a:ext cx="1273689" cy="1356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BB5CEB1-5FF1-1E79-83F4-F9C47E09327F}"/>
              </a:ext>
            </a:extLst>
          </p:cNvPr>
          <p:cNvSpPr txBox="1">
            <a:spLocks/>
          </p:cNvSpPr>
          <p:nvPr/>
        </p:nvSpPr>
        <p:spPr>
          <a:xfrm>
            <a:off x="533448" y="662848"/>
            <a:ext cx="8039390" cy="5785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Грантовая поддержка молодых</a:t>
            </a:r>
          </a:p>
          <a:p>
            <a:pPr algn="l"/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и социальных предпринимателей</a:t>
            </a:r>
          </a:p>
        </p:txBody>
      </p:sp>
    </p:spTree>
    <p:extLst>
      <p:ext uri="{BB962C8B-B14F-4D97-AF65-F5344CB8AC3E}">
        <p14:creationId xmlns:p14="http://schemas.microsoft.com/office/powerpoint/2010/main" val="3524287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3247A69-1013-01E8-7DD4-7205195BC8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67277" y="454725"/>
          <a:ext cx="1713029" cy="797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CorelDRAW" r:id="rId3" imgW="4382973" imgH="2042046" progId="CorelDraw.Graphic.23">
                  <p:embed/>
                </p:oleObj>
              </mc:Choice>
              <mc:Fallback>
                <p:oleObj name="CorelDRAW" r:id="rId3" imgW="4382973" imgH="2042046" progId="CorelDraw.Graphic.23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B3247A69-1013-01E8-7DD4-7205195BC8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67277" y="454725"/>
                        <a:ext cx="1713029" cy="797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73D45-D83A-0259-2BD5-C98C361EAD33}"/>
              </a:ext>
            </a:extLst>
          </p:cNvPr>
          <p:cNvSpPr txBox="1">
            <a:spLocks/>
          </p:cNvSpPr>
          <p:nvPr/>
        </p:nvSpPr>
        <p:spPr>
          <a:xfrm>
            <a:off x="711313" y="568624"/>
            <a:ext cx="8456814" cy="5172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Новые сервисы для развития и </a:t>
            </a:r>
          </a:p>
          <a:p>
            <a:pPr algn="l"/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продвижения бизнеса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20AC886-79C7-A71D-50B8-619E919440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731" b="28155"/>
          <a:stretch/>
        </p:blipFill>
        <p:spPr>
          <a:xfrm rot="10800000">
            <a:off x="9188138" y="4778"/>
            <a:ext cx="3051896" cy="25538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AC1FF1-8E6D-5E65-8FCD-2A609CD7FD1C}"/>
              </a:ext>
            </a:extLst>
          </p:cNvPr>
          <p:cNvSpPr txBox="1"/>
          <p:nvPr/>
        </p:nvSpPr>
        <p:spPr>
          <a:xfrm>
            <a:off x="798867" y="1250628"/>
            <a:ext cx="3002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МСП РФ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D30392-5AB6-16E9-E798-10423473DC98}"/>
              </a:ext>
            </a:extLst>
          </p:cNvPr>
          <p:cNvSpPr txBox="1"/>
          <p:nvPr/>
        </p:nvSpPr>
        <p:spPr>
          <a:xfrm>
            <a:off x="6404983" y="1254956"/>
            <a:ext cx="4220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Бизнес-витрина Волгоградской области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3EBAD48-B6D7-01F2-38AA-64028EF231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389" y="1720866"/>
            <a:ext cx="3201784" cy="202702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0D119C-9461-A2CF-6E9D-962EEF5E7F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7344" y="3134495"/>
            <a:ext cx="3201784" cy="213282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2285657-6A24-2F19-E9DA-AE3710044C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5763" y="2005463"/>
            <a:ext cx="3564543" cy="228523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40D5008-4B4C-E830-7ED9-BAF99AE059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1786" y="3137641"/>
            <a:ext cx="3264250" cy="212968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5D1E726-AA79-1DEF-2872-F42EAF0618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094" y="1698280"/>
            <a:ext cx="2047217" cy="2047217"/>
          </a:xfrm>
          <a:prstGeom prst="rect">
            <a:avLst/>
          </a:prstGeom>
        </p:spPr>
      </p:pic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E7460DA4-F7BD-7521-A4D6-7AD2AD307C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3634" y="5648779"/>
          <a:ext cx="397919" cy="767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orelDRAW" r:id="rId11" imgW="449900" imgH="867102" progId="CorelDraw.Graphic.23">
                  <p:embed/>
                </p:oleObj>
              </mc:Choice>
              <mc:Fallback>
                <p:oleObj name="CorelDRAW" r:id="rId11" imgW="449900" imgH="867102" progId="CorelDraw.Graphic.23">
                  <p:embed/>
                  <p:pic>
                    <p:nvPicPr>
                      <p:cNvPr id="23" name="Объект 22">
                        <a:extLst>
                          <a:ext uri="{FF2B5EF4-FFF2-40B4-BE49-F238E27FC236}">
                            <a16:creationId xmlns:a16="http://schemas.microsoft.com/office/drawing/2014/main" id="{E7460DA4-F7BD-7521-A4D6-7AD2AD307C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93634" y="5648779"/>
                        <a:ext cx="397919" cy="767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42DD09CD-8F92-D6D8-9C3E-9EA423E5F9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76468" y="2585006"/>
          <a:ext cx="44926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orelDRAW" r:id="rId13" imgW="421560" imgH="813240" progId="CorelDraw.Graphic.23">
                  <p:embed/>
                </p:oleObj>
              </mc:Choice>
              <mc:Fallback>
                <p:oleObj name="CorelDRAW" r:id="rId13" imgW="421560" imgH="813240" progId="CorelDraw.Graphic.23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42DD09CD-8F92-D6D8-9C3E-9EA423E5F9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76468" y="2585006"/>
                        <a:ext cx="449263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1170B0C-91B8-9D4E-5D48-1A98389DA060}"/>
              </a:ext>
            </a:extLst>
          </p:cNvPr>
          <p:cNvSpPr txBox="1"/>
          <p:nvPr/>
        </p:nvSpPr>
        <p:spPr>
          <a:xfrm>
            <a:off x="1291553" y="5709472"/>
            <a:ext cx="2282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Консультация по услугам цифровой платформы МСП, оказание помощи в регистрации на ЦП МСП.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47BB24B-5E8B-0F63-4683-C7FDA4B283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15094" y="5648779"/>
          <a:ext cx="397919" cy="767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orelDRAW" r:id="rId15" imgW="449900" imgH="867102" progId="CorelDraw.Graphic.23">
                  <p:embed/>
                </p:oleObj>
              </mc:Choice>
              <mc:Fallback>
                <p:oleObj name="CorelDRAW" r:id="rId15" imgW="449900" imgH="867102" progId="CorelDraw.Graphic.23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B47BB24B-5E8B-0F63-4683-C7FDA4B283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15094" y="5648779"/>
                        <a:ext cx="397919" cy="767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15A87A5-7EEA-76F5-18F5-D34DDC59FC4A}"/>
              </a:ext>
            </a:extLst>
          </p:cNvPr>
          <p:cNvSpPr txBox="1"/>
          <p:nvPr/>
        </p:nvSpPr>
        <p:spPr>
          <a:xfrm>
            <a:off x="4425857" y="5709472"/>
            <a:ext cx="21416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в продвижении продукции субъектов МСП, размещение информации на бизнес-витрине.</a:t>
            </a: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7908CCCD-99D5-6368-314D-0A4D274CAA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21077" y="5635661"/>
          <a:ext cx="397919" cy="767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orelDRAW" r:id="rId16" imgW="449900" imgH="867102" progId="CorelDraw.Graphic.23">
                  <p:embed/>
                </p:oleObj>
              </mc:Choice>
              <mc:Fallback>
                <p:oleObj name="CorelDRAW" r:id="rId16" imgW="449900" imgH="867102" progId="CorelDraw.Graphic.23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7908CCCD-99D5-6368-314D-0A4D274CAA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21077" y="5635661"/>
                        <a:ext cx="397919" cy="767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C88011E-0B11-4847-1E66-7EBBEFECC87D}"/>
              </a:ext>
            </a:extLst>
          </p:cNvPr>
          <p:cNvSpPr txBox="1"/>
          <p:nvPr/>
        </p:nvSpPr>
        <p:spPr>
          <a:xfrm>
            <a:off x="7418996" y="5730345"/>
            <a:ext cx="40464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скоринговой оценки субъекта МСП и предоставление методических рекомендаций по направлениям и мерам поддержки. Консультация по услугам цифровой платформы МСП, оказание помощи в регистрации на ЦП МСП.</a:t>
            </a:r>
          </a:p>
        </p:txBody>
      </p:sp>
    </p:spTree>
    <p:extLst>
      <p:ext uri="{BB962C8B-B14F-4D97-AF65-F5344CB8AC3E}">
        <p14:creationId xmlns:p14="http://schemas.microsoft.com/office/powerpoint/2010/main" val="219537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E51C117-077D-305D-6603-265DA5DF8D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360068"/>
              </p:ext>
            </p:extLst>
          </p:nvPr>
        </p:nvGraphicFramePr>
        <p:xfrm>
          <a:off x="7552174" y="4094133"/>
          <a:ext cx="3617913" cy="283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CorelDRAW" r:id="rId3" imgW="3617643" imgH="2830077" progId="CorelDraw.Graphic.23">
                  <p:embed/>
                </p:oleObj>
              </mc:Choice>
              <mc:Fallback>
                <p:oleObj name="CorelDRAW" r:id="rId3" imgW="3617643" imgH="2830077" progId="CorelDraw.Graphic.23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4E51C117-077D-305D-6603-265DA5DF8D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2174" y="4094133"/>
                        <a:ext cx="3617913" cy="283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FF1961D-0039-AE3E-F072-3EDDE6B508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899946"/>
              </p:ext>
            </p:extLst>
          </p:nvPr>
        </p:nvGraphicFramePr>
        <p:xfrm>
          <a:off x="17535" y="676934"/>
          <a:ext cx="4869879" cy="6215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orelDRAW" r:id="rId5" imgW="2832719" imgH="3614268" progId="CorelDraw.Graphic.23">
                  <p:embed/>
                </p:oleObj>
              </mc:Choice>
              <mc:Fallback>
                <p:oleObj name="CorelDRAW" r:id="rId5" imgW="2832719" imgH="3614268" progId="CorelDraw.Graphic.23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EFF1961D-0039-AE3E-F072-3EDDE6B508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35" y="676934"/>
                        <a:ext cx="4869879" cy="6215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6C7630-0183-39D4-7F27-7A910281A16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lum contrast="-20000"/>
          </a:blip>
          <a:srcRect b="53847"/>
          <a:stretch/>
        </p:blipFill>
        <p:spPr>
          <a:xfrm rot="10800000">
            <a:off x="-20267" y="-21366"/>
            <a:ext cx="3526865" cy="16272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D282571-518C-79E2-1F1A-CF771CFD31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02" y="-35056"/>
            <a:ext cx="1713029" cy="170502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945BC4E-D142-F342-E03E-62D9D13E9C33}"/>
              </a:ext>
            </a:extLst>
          </p:cNvPr>
          <p:cNvSpPr txBox="1">
            <a:spLocks/>
          </p:cNvSpPr>
          <p:nvPr/>
        </p:nvSpPr>
        <p:spPr>
          <a:xfrm>
            <a:off x="651268" y="1534408"/>
            <a:ext cx="10756507" cy="7096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Координатор проекта</a:t>
            </a:r>
            <a:r>
              <a:rPr lang="en-US" sz="2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 – </a:t>
            </a:r>
            <a:endParaRPr lang="ru-RU" sz="2200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  <a:p>
            <a:endParaRPr lang="ru-RU" sz="1000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  <a:p>
            <a:r>
              <a:rPr lang="ru-RU" sz="20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 </a:t>
            </a:r>
            <a:r>
              <a:rPr lang="ru-RU" sz="2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Буренко Николай Дмитриевич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A2E2831-D229-ACD4-4184-86BCF116963B}"/>
              </a:ext>
            </a:extLst>
          </p:cNvPr>
          <p:cNvCxnSpPr>
            <a:cxnSpLocks/>
          </p:cNvCxnSpPr>
          <p:nvPr/>
        </p:nvCxnSpPr>
        <p:spPr>
          <a:xfrm flipV="1">
            <a:off x="3690206" y="3955529"/>
            <a:ext cx="0" cy="14269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1A45FD2-FAE7-3D97-D80F-CD39B58CB302}"/>
              </a:ext>
            </a:extLst>
          </p:cNvPr>
          <p:cNvSpPr txBox="1"/>
          <p:nvPr/>
        </p:nvSpPr>
        <p:spPr>
          <a:xfrm>
            <a:off x="4081552" y="3781584"/>
            <a:ext cx="3470622" cy="2092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тренинги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мастер-классы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программы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открытые уроки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бизнес-завтраки</a:t>
            </a:r>
          </a:p>
          <a:p>
            <a:pPr marL="171450" indent="-1714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1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1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1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A0F78F11-AD44-A11C-A228-392ABEC9BE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041367"/>
              </p:ext>
            </p:extLst>
          </p:nvPr>
        </p:nvGraphicFramePr>
        <p:xfrm>
          <a:off x="8077017" y="171221"/>
          <a:ext cx="4114983" cy="528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orelDRAW" r:id="rId9" imgW="2814662" imgH="3614268" progId="CorelDraw.Graphic.23">
                  <p:embed/>
                </p:oleObj>
              </mc:Choice>
              <mc:Fallback>
                <p:oleObj name="CorelDRAW" r:id="rId9" imgW="2814662" imgH="3614268" progId="CorelDraw.Graphic.23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A0F78F11-AD44-A11C-A228-392ABEC9BE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77017" y="171221"/>
                        <a:ext cx="4114983" cy="528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F2FE79FB-F574-7241-9034-D19414BA57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67277" y="454725"/>
          <a:ext cx="1713029" cy="797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CorelDRAW" r:id="rId11" imgW="4382973" imgH="2042046" progId="CorelDraw.Graphic.23">
                  <p:embed/>
                </p:oleObj>
              </mc:Choice>
              <mc:Fallback>
                <p:oleObj name="CorelDRAW" r:id="rId11" imgW="4382973" imgH="2042046" progId="CorelDraw.Graphic.23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F2FE79FB-F574-7241-9034-D19414BA5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067277" y="454725"/>
                        <a:ext cx="1713029" cy="797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60057CB-A391-0A6A-5775-E424B7E0B76F}"/>
              </a:ext>
            </a:extLst>
          </p:cNvPr>
          <p:cNvSpPr txBox="1"/>
          <p:nvPr/>
        </p:nvSpPr>
        <p:spPr>
          <a:xfrm>
            <a:off x="3895229" y="2269161"/>
            <a:ext cx="42685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ED5338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(8442) 32-00-06</a:t>
            </a:r>
          </a:p>
        </p:txBody>
      </p:sp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0EC3FD0B-29FE-5C91-A73A-9F32780CCF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705817"/>
              </p:ext>
            </p:extLst>
          </p:nvPr>
        </p:nvGraphicFramePr>
        <p:xfrm>
          <a:off x="599537" y="5579888"/>
          <a:ext cx="472385" cy="471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orelDRAW" r:id="rId13" imgW="1431920" imgH="1430584" progId="CorelDraw.Graphic.23">
                  <p:embed/>
                </p:oleObj>
              </mc:Choice>
              <mc:Fallback>
                <p:oleObj name="CorelDRAW" r:id="rId13" imgW="1431920" imgH="1430584" progId="CorelDraw.Graphic.23">
                  <p:embed/>
                  <p:pic>
                    <p:nvPicPr>
                      <p:cNvPr id="22" name="Объект 21">
                        <a:extLst>
                          <a:ext uri="{FF2B5EF4-FFF2-40B4-BE49-F238E27FC236}">
                            <a16:creationId xmlns:a16="http://schemas.microsoft.com/office/drawing/2014/main" id="{0EC3FD0B-29FE-5C91-A73A-9F32780CCF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9537" y="5579888"/>
                        <a:ext cx="472385" cy="471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CC4F774D-57CB-4358-866A-E2658270A8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030054"/>
              </p:ext>
            </p:extLst>
          </p:nvPr>
        </p:nvGraphicFramePr>
        <p:xfrm>
          <a:off x="10800271" y="4373751"/>
          <a:ext cx="472385" cy="471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CorelDRAW" r:id="rId13" imgW="1431920" imgH="1430584" progId="CorelDraw.Graphic.23">
                  <p:embed/>
                </p:oleObj>
              </mc:Choice>
              <mc:Fallback>
                <p:oleObj name="CorelDRAW" r:id="rId13" imgW="1431920" imgH="1430584" progId="CorelDraw.Graphic.23">
                  <p:embed/>
                  <p:pic>
                    <p:nvPicPr>
                      <p:cNvPr id="27" name="Объект 26">
                        <a:extLst>
                          <a:ext uri="{FF2B5EF4-FFF2-40B4-BE49-F238E27FC236}">
                            <a16:creationId xmlns:a16="http://schemas.microsoft.com/office/drawing/2014/main" id="{CC4F774D-57CB-4358-866A-E2658270A8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800271" y="4373751"/>
                        <a:ext cx="472385" cy="471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74EEB-409D-62DC-2D48-56A56FFF1410}"/>
              </a:ext>
            </a:extLst>
          </p:cNvPr>
          <p:cNvSpPr txBox="1">
            <a:spLocks/>
          </p:cNvSpPr>
          <p:nvPr/>
        </p:nvSpPr>
        <p:spPr>
          <a:xfrm>
            <a:off x="717746" y="5501341"/>
            <a:ext cx="10756507" cy="7096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Дополнительная информация по </a:t>
            </a:r>
          </a:p>
          <a:p>
            <a:r>
              <a:rPr lang="ru-RU" sz="2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грантовой поддержке и услугам центра Мой бизнес</a:t>
            </a:r>
          </a:p>
          <a:p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  <a:p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8-800-302-3-203</a:t>
            </a:r>
          </a:p>
          <a:p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  <a:p>
            <a:r>
              <a:rPr lang="ru-RU" sz="2000" dirty="0"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или на сайте</a:t>
            </a:r>
          </a:p>
          <a:p>
            <a:r>
              <a:rPr lang="ru-RU" sz="2000" dirty="0"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 </a:t>
            </a:r>
          </a:p>
          <a:p>
            <a:r>
              <a:rPr lang="en-US" sz="2400" b="1" u="sng" dirty="0">
                <a:solidFill>
                  <a:srgbClr val="0070C0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Mspvolga.ru</a:t>
            </a:r>
            <a:endParaRPr lang="ru-RU" sz="2400" b="1" u="sng" dirty="0">
              <a:solidFill>
                <a:srgbClr val="0070C0"/>
              </a:solidFill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  <a:p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  <a:p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3E9B12-F2E4-F646-C93B-7FEE37B6CFB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63812" y="4449026"/>
            <a:ext cx="2374037" cy="235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631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283</Words>
  <Application>Microsoft Office PowerPoint</Application>
  <PresentationFormat>Широкоэкранный</PresentationFormat>
  <Paragraphs>56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бизнес Мой</dc:creator>
  <cp:lastModifiedBy>Maxim Svidrov</cp:lastModifiedBy>
  <cp:revision>30</cp:revision>
  <cp:lastPrinted>2023-01-23T16:24:08Z</cp:lastPrinted>
  <dcterms:created xsi:type="dcterms:W3CDTF">2023-01-17T12:32:50Z</dcterms:created>
  <dcterms:modified xsi:type="dcterms:W3CDTF">2023-01-25T07:13:56Z</dcterms:modified>
</cp:coreProperties>
</file>