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9EE6-F84C-4ECD-B342-6B8234019980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AF5D-EBB1-4C87-83C7-7C09AD3A7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9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49261">
              <a:defRPr/>
            </a:pPr>
            <a:fld id="{2EDBEB3E-599E-154F-B6BC-E986C5115DB8}" type="slidenum">
              <a:rPr lang="ru-RU" smtClean="0">
                <a:solidFill>
                  <a:prstClr val="black"/>
                </a:solidFill>
              </a:rPr>
              <a:pPr defTabSz="349261"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1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EB3E-599E-154F-B6BC-E986C5115D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1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EB3E-599E-154F-B6BC-E986C5115DB8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1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BEB3E-599E-154F-B6BC-E986C5115DB8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8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A98CF6DE-6103-C542-8CC4-04DD7DA915D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261"/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526AE0-66AA-48AD-8FE6-1B8BA875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50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6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3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2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1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5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8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5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20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8DA807C-75EB-47B0-B8E1-FA29C046314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1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7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8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3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5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DA4F-BBE6-4FCF-99F9-A781ECECDD38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4527-3F9E-4DF3-8DA3-4BD9021D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199B-B2EB-42E4-AB7E-81E36ABB75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ECBB-7EF0-4F6E-885A-1DC3C2909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2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1.jpeg"/><Relationship Id="rId104" Type="http://schemas.openxmlformats.org/officeDocument/2006/relationships/image" Target="../media/image18.png"/><Relationship Id="rId103" Type="http://schemas.openxmlformats.org/officeDocument/2006/relationships/image" Target="../media/image102.svg"/><Relationship Id="rId2" Type="http://schemas.openxmlformats.org/officeDocument/2006/relationships/notesSlide" Target="../notesSlides/notesSlide3.xml"/><Relationship Id="rId9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95" Type="http://schemas.openxmlformats.org/officeDocument/2006/relationships/image" Target="../media/image94.svg"/><Relationship Id="rId4" Type="http://schemas.openxmlformats.org/officeDocument/2006/relationships/image" Target="../media/image16.png"/><Relationship Id="rId69" Type="http://schemas.openxmlformats.org/officeDocument/2006/relationships/image" Target="../media/image68.svg"/><Relationship Id="rId105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138" Type="http://schemas.openxmlformats.org/officeDocument/2006/relationships/image" Target="../media/image23.emf"/><Relationship Id="rId13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136" Type="http://schemas.openxmlformats.org/officeDocument/2006/relationships/image" Target="../media/image21.emf"/><Relationship Id="rId135" Type="http://schemas.openxmlformats.org/officeDocument/2006/relationships/image" Target="../media/image134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1F1DE6-B83D-40B0-A35A-8FCA8F85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2442" t="28115" b="6864"/>
          <a:stretch/>
        </p:blipFill>
        <p:spPr>
          <a:xfrm>
            <a:off x="-53462" y="-162383"/>
            <a:ext cx="12192000" cy="718107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 txBox="1">
            <a:spLocks/>
          </p:cNvSpPr>
          <p:nvPr/>
        </p:nvSpPr>
        <p:spPr>
          <a:xfrm>
            <a:off x="1548648" y="2452571"/>
            <a:ext cx="4812530" cy="1709638"/>
          </a:xfrm>
          <a:prstGeom prst="rect">
            <a:avLst/>
          </a:prstGeom>
        </p:spPr>
        <p:txBody>
          <a:bodyPr vert="horz" lIns="58652" tIns="29326" rIns="58652" bIns="29326" rtlCol="0" anchor="t">
            <a:normAutofit fontScale="97500"/>
          </a:bodyPr>
          <a:lstStyle>
            <a:lvl1pPr algn="l" defTabSz="11339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64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27314">
              <a:defRPr/>
            </a:pPr>
            <a:endParaRPr lang="ru-RU" sz="2863" b="0" dirty="0">
              <a:latin typeface="Arial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3F010134-33C2-4F45-B48E-EB0ABA9670F8}"/>
              </a:ext>
            </a:extLst>
          </p:cNvPr>
          <p:cNvSpPr txBox="1">
            <a:spLocks/>
          </p:cNvSpPr>
          <p:nvPr/>
        </p:nvSpPr>
        <p:spPr>
          <a:xfrm>
            <a:off x="1548648" y="5886988"/>
            <a:ext cx="4547353" cy="186945"/>
          </a:xfrm>
          <a:prstGeom prst="rect">
            <a:avLst/>
          </a:prstGeom>
        </p:spPr>
        <p:txBody>
          <a:bodyPr vert="horz" lIns="72734" tIns="36368" rIns="72734" bIns="3636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7314">
              <a:spcBef>
                <a:spcPts val="795"/>
              </a:spcBef>
              <a:defRPr/>
            </a:pPr>
            <a:endParaRPr lang="ru-RU" sz="954" dirty="0">
              <a:latin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78263F1-0735-D849-995F-64793170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39184">
            <a:off x="-7220692" y="-587259"/>
            <a:ext cx="16296150" cy="104247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6" y="1467326"/>
            <a:ext cx="1578925" cy="18441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80" y="3642315"/>
            <a:ext cx="1585245" cy="18512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0" y="1505127"/>
            <a:ext cx="1580531" cy="1845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3" y="3625941"/>
            <a:ext cx="1587168" cy="18516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78263F1-0735-D849-995F-64793170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45985">
            <a:off x="3800982" y="-634845"/>
            <a:ext cx="13447942" cy="86027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74" y="36604"/>
            <a:ext cx="930551" cy="9095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1616" y="299776"/>
            <a:ext cx="228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</a:p>
          <a:p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регистрации, кадастра </a:t>
            </a:r>
          </a:p>
          <a:p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картографии по Волгоградской области</a:t>
            </a:r>
          </a:p>
        </p:txBody>
      </p:sp>
      <p:pic>
        <p:nvPicPr>
          <p:cNvPr id="22" name="Graphic 8">
            <a:extLst>
              <a:ext uri="{FF2B5EF4-FFF2-40B4-BE49-F238E27FC236}">
                <a16:creationId xmlns:a16="http://schemas.microsoft.com/office/drawing/2014/main" xmlns="" id="{94F00ECC-AB0B-47F4-85EA-A01361E176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contrast="20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97734" y="1170514"/>
            <a:ext cx="5089294" cy="4910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84715" y="2854158"/>
            <a:ext cx="51528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осуществления государственного контроля (надзора), муниципального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контроля</a:t>
            </a:r>
          </a:p>
          <a:p>
            <a:pPr algn="ctr"/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513" y="498763"/>
            <a:ext cx="5889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n w="15875" cap="rnd" cmpd="sng">
                  <a:noFill/>
                  <a:prstDash val="solid"/>
                  <a:bevel/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Управление Росреестра по Волгоградской области</a:t>
            </a:r>
          </a:p>
          <a:p>
            <a:pPr algn="ctr"/>
            <a:r>
              <a:rPr lang="ru-RU" i="1" dirty="0" smtClean="0">
                <a:ln w="15875" cap="rnd" cmpd="sng">
                  <a:noFill/>
                  <a:prstDash val="solid"/>
                  <a:bevel/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всегда </a:t>
            </a:r>
            <a:r>
              <a:rPr lang="ru-RU" i="1" dirty="0">
                <a:ln w="15875" cap="rnd" cmpd="sng">
                  <a:noFill/>
                  <a:prstDash val="solid"/>
                  <a:bevel/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связи</a:t>
            </a:r>
            <a:r>
              <a:rPr lang="ru-RU" i="1" dirty="0" smtClean="0">
                <a:ln w="15875" cap="rnd" cmpd="sng">
                  <a:noFill/>
                  <a:prstDash val="solid"/>
                  <a:bevel/>
                </a:ln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! Присоединяйтесь!</a:t>
            </a:r>
            <a:endParaRPr lang="ru-RU" i="1" dirty="0">
              <a:ln w="15875" cap="rnd" cmpd="sng">
                <a:noFill/>
                <a:prstDash val="solid"/>
                <a:bevel/>
              </a:ln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995" y="5760682"/>
            <a:ext cx="2739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ВЕДОМСТВЕННЫЙ ЦЕНТР </a:t>
            </a:r>
          </a:p>
          <a:p>
            <a:pPr algn="ctr"/>
            <a:r>
              <a:rPr lang="ru-RU" sz="1400" dirty="0" smtClean="0"/>
              <a:t>ТЕЛЕФЕННОГО ОБСЛУЖИВАНИЯ  </a:t>
            </a:r>
            <a:br>
              <a:rPr lang="ru-RU" sz="1400" dirty="0" smtClean="0"/>
            </a:br>
            <a:r>
              <a:rPr lang="ru-RU" sz="1400" dirty="0" smtClean="0"/>
              <a:t>8-800-100-34-34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97" y="5837869"/>
            <a:ext cx="486052" cy="4860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3240" y="5760682"/>
            <a:ext cx="2309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</a:t>
            </a:r>
            <a:r>
              <a:rPr lang="en-US" sz="1400" dirty="0" smtClean="0"/>
              <a:t>ALL</a:t>
            </a:r>
            <a:r>
              <a:rPr lang="ru-RU" sz="1400" dirty="0" smtClean="0"/>
              <a:t>-ЦЕНТР УПРАВЛЕНИЯ </a:t>
            </a:r>
          </a:p>
          <a:p>
            <a:pPr algn="ctr"/>
            <a:r>
              <a:rPr lang="ru-RU" sz="1400" dirty="0" smtClean="0"/>
              <a:t>8 </a:t>
            </a:r>
            <a:r>
              <a:rPr lang="ru-RU" sz="1400" dirty="0"/>
              <a:t>(8442) 33-37-85, </a:t>
            </a:r>
            <a:endParaRPr lang="ru-RU" sz="1400" dirty="0" smtClean="0"/>
          </a:p>
          <a:p>
            <a:pPr algn="ctr"/>
            <a:r>
              <a:rPr lang="ru-RU" sz="1400" dirty="0" smtClean="0"/>
              <a:t>8-904-772-80-02</a:t>
            </a:r>
          </a:p>
        </p:txBody>
      </p:sp>
    </p:spTree>
    <p:extLst>
      <p:ext uri="{BB962C8B-B14F-4D97-AF65-F5344CB8AC3E}">
        <p14:creationId xmlns:p14="http://schemas.microsoft.com/office/powerpoint/2010/main" val="26850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24" y="106116"/>
            <a:ext cx="544800" cy="548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83" y="636735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6476" y="63937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36396" y="1029257"/>
            <a:ext cx="2617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</a:t>
            </a:r>
          </a:p>
        </p:txBody>
      </p:sp>
      <p:pic>
        <p:nvPicPr>
          <p:cNvPr id="110" name="Graphic 267">
            <a:extLst>
              <a:ext uri="{FF2B5EF4-FFF2-40B4-BE49-F238E27FC236}">
                <a16:creationId xmlns:a16="http://schemas.microsoft.com/office/drawing/2014/main" xmlns="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3236" y="1861379"/>
            <a:ext cx="474026" cy="456222"/>
          </a:xfrm>
          <a:prstGeom prst="rect">
            <a:avLst/>
          </a:prstGeom>
        </p:spPr>
      </p:pic>
      <p:sp>
        <p:nvSpPr>
          <p:cNvPr id="115" name="Прямоугольник 114"/>
          <p:cNvSpPr/>
          <p:nvPr/>
        </p:nvSpPr>
        <p:spPr>
          <a:xfrm>
            <a:off x="260555" y="1456817"/>
            <a:ext cx="2532082" cy="184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профилактических мероприятий, 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профилактике нарушения обязательных требований 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82798" y="3217184"/>
            <a:ext cx="5626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236396" y="3555738"/>
            <a:ext cx="5595061" cy="0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118" name="Прямая соединительная линия 117"/>
          <p:cNvCxnSpPr/>
          <p:nvPr/>
        </p:nvCxnSpPr>
        <p:spPr>
          <a:xfrm>
            <a:off x="3295118" y="3581539"/>
            <a:ext cx="389" cy="2968706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21" name="Прямоугольник 120"/>
          <p:cNvSpPr/>
          <p:nvPr/>
        </p:nvSpPr>
        <p:spPr>
          <a:xfrm>
            <a:off x="236396" y="3581539"/>
            <a:ext cx="2990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Предостережение о недопустимости нарушения обязательных требований земельного законодательства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315305" y="3560759"/>
            <a:ext cx="279631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визиты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5DCC33D9-C174-2087-43CE-70FD9AE7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38481" y="8046579"/>
            <a:ext cx="444318" cy="444318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49883" y="4350831"/>
            <a:ext cx="3169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Объявляется в случае наличия сведений о готовящихся нарушениях или признаках нарушений в случае отсутствия данных о том, что нарушение причинило вред (ущерб) либо создало угрозу причинения вреда (ущерба) охраняемым законом ценностям 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270042" y="5901152"/>
            <a:ext cx="2875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ОБЯЗЫВАЕТ к совершению определенных действий, </a:t>
            </a:r>
            <a:b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влечет правовых последствий</a:t>
            </a:r>
          </a:p>
          <a:p>
            <a:pPr algn="ctr"/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-7789086" y="8044167"/>
            <a:ext cx="2875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Контролируемое лицо ВПРАВЕ подать возражение в отношении предостережения</a:t>
            </a:r>
          </a:p>
          <a:p>
            <a:pPr algn="ctr"/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293699" y="4038276"/>
            <a:ext cx="2728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в форме профилактической </a:t>
            </a: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b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путем использования видео-конференц-связи</a:t>
            </a:r>
          </a:p>
          <a:p>
            <a:pPr algn="ctr"/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956073" y="5304454"/>
            <a:ext cx="351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Разъяснения, полученные контролируемым лицом </a:t>
            </a: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 профилактического </a:t>
            </a: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визита</a:t>
            </a:r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НОСЯТ РЕКОМЕНДАТЕЛЬНЫЙ </a:t>
            </a: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-4262992" y="8032084"/>
            <a:ext cx="3182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Контролируемое лицо ВПРАВЕ ОТКАЗАТЬСЯ от проведения обязательного профилактического визита</a:t>
            </a:r>
          </a:p>
          <a:p>
            <a:pPr algn="ctr"/>
            <a:endParaRPr lang="ru-RU" sz="12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121936" y="1006252"/>
            <a:ext cx="2887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948" y="1619182"/>
            <a:ext cx="397976" cy="33850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627" y="2342350"/>
            <a:ext cx="431735" cy="367223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3164669" y="1512424"/>
            <a:ext cx="2844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плановых 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внеплановых проверок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446154" y="2156629"/>
            <a:ext cx="2233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Возбуждение дел 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административных правонарушениях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169903" y="-349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Вступило в силу Постановление Правительства Российской Федерации 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10.03.2022 № 336 «Об особенностях организации 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осуществления государственного контроля (надзора), </a:t>
            </a:r>
            <a:b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контроля»</a:t>
            </a:r>
            <a:endParaRPr lang="ru-RU" sz="1200" dirty="0">
              <a:latin typeface="Segoe UI Semibol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5184" y="2317601"/>
            <a:ext cx="4772335" cy="227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инспектор обнаружит прямую угрозу причинения вреда, возникшую вследствие нарушения требований, когда отсутствие мер реагирования инспектора неминуемо влечет наступление смерти или тяжкого вреда здоровью (такой вред уже причинен), то в таком случае должно быть инициировано контрольное (надзорное) мероприятие 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B05B408-09A2-FFF8-54B3-B5BF44EE4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779" y="1551583"/>
            <a:ext cx="559454" cy="66335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648567" y="250409"/>
            <a:ext cx="3488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УЧИТЫВАТЬ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18" y="5314814"/>
            <a:ext cx="930551" cy="9095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50660" y="5577986"/>
            <a:ext cx="228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</a:t>
            </a:r>
            <a:b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регистрации,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кадастра и картографии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46969" y="5551159"/>
            <a:ext cx="2666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Управлением Росреестра по Волгоградской области</a:t>
            </a:r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477394" y="5314814"/>
            <a:ext cx="5443705" cy="31013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38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74" y="140037"/>
            <a:ext cx="544800" cy="548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333" y="63937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7933" y="63937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3429" y="249035"/>
            <a:ext cx="3862117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ПРЕДОСТЕРЕЖЕНИЕ </a:t>
            </a:r>
            <a:endParaRPr lang="ru-RU" sz="1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9665" y="1036096"/>
            <a:ext cx="4406158" cy="206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ПРЕДОСТЕРЕЖЕНИЕ?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мера профилактического воздействия </a:t>
            </a:r>
            <a:b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граждан и организации в случаях: </a:t>
            </a:r>
          </a:p>
          <a:p>
            <a:pPr algn="ctr"/>
            <a:endParaRPr lang="ru-RU" sz="1400" b="1" dirty="0" smtClean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наличия сведений о признаках нарушений </a:t>
            </a:r>
          </a:p>
          <a:p>
            <a:pPr algn="ctr"/>
            <a:endParaRPr lang="ru-RU" sz="1400" b="1" dirty="0" smtClean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наличия сведений о готовящихся нарушениях 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3488" y="3655464"/>
            <a:ext cx="4772335" cy="292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ВЫДАЕТСЯ ПРЕДОСТЕРЕЖЕНИЕ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Предостережение выдается в письменном или электронном виде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Предостережение подписывается руководителем или заместителем руководителя контрольного органа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Содержит информацию о том, какие конкретно действия (бездействия) лица могут привести или приводят к нарушению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Сведения о предостережении вносятся в Единый реестр контрольных (надзорных) мероприятий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381">
            <a:extLst>
              <a:ext uri="{FF2B5EF4-FFF2-40B4-BE49-F238E27FC236}">
                <a16:creationId xmlns:a16="http://schemas.microsoft.com/office/drawing/2014/main" xmlns="" id="{C2961C75-9BFD-44AD-A306-57A2E7D74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6822415" y="3356307"/>
            <a:ext cx="679541" cy="77168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414974" y="3203370"/>
            <a:ext cx="5500679" cy="27387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Прямая соединительная линия 15"/>
          <p:cNvCxnSpPr/>
          <p:nvPr/>
        </p:nvCxnSpPr>
        <p:spPr>
          <a:xfrm>
            <a:off x="528657" y="3174925"/>
            <a:ext cx="5432484" cy="30302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7" name="Прямоугольник 16"/>
          <p:cNvSpPr/>
          <p:nvPr/>
        </p:nvSpPr>
        <p:spPr>
          <a:xfrm>
            <a:off x="1000729" y="1036096"/>
            <a:ext cx="4772335" cy="206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УЗНАТЬ О ПРОВЕДЕНИИ МЕРОПРИЯТИЯ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контроля обязан уведомить контролируемое лицо не позднее чем за 5 рабочих дней до его проведения. 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контролируемое лицо вправе отказаться от мероприятия не позднее чем за 3 рабочих дня до проведения профилактического визита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8666" y="3479163"/>
            <a:ext cx="4772335" cy="292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ОСОБЕННОСТИ 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МЕРОПРИЯТИЯ!</a:t>
            </a:r>
          </a:p>
          <a:p>
            <a:pPr algn="ctr"/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инспектора — помочь Вам соблюдать обязательные требования, в связи с чем инспектор может провести осмотр, выдать персональные рекомендации, а также ответить на все возникшие у Вас вопросы.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Все разъяснения носят рекомендательный характер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Инспектор не может выдавать предписания о нарушении обязательных 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Вас не могут оштрафовать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9179" y="249432"/>
            <a:ext cx="3862117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r>
              <a:rPr lang="ru-RU" sz="1550" b="1" dirty="0">
                <a:latin typeface="Arial" panose="020B0604020202020204" pitchFamily="34" charset="0"/>
                <a:cs typeface="Arial" panose="020B0604020202020204" pitchFamily="34" charset="0"/>
              </a:rPr>
              <a:t>ВИЗИТ</a:t>
            </a:r>
          </a:p>
        </p:txBody>
      </p:sp>
      <p:pic>
        <p:nvPicPr>
          <p:cNvPr id="20" name="Graphic 389">
            <a:extLst>
              <a:ext uri="{FF2B5EF4-FFF2-40B4-BE49-F238E27FC236}">
                <a16:creationId xmlns="" xmlns:a16="http://schemas.microsoft.com/office/drawing/2014/main" id="{02AAC8F5-771B-4520-BDAB-E6DF3AED073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92953" y="3494860"/>
            <a:ext cx="595232" cy="722157"/>
          </a:xfrm>
          <a:prstGeom prst="rect">
            <a:avLst/>
          </a:prstGeom>
        </p:spPr>
      </p:pic>
      <p:pic>
        <p:nvPicPr>
          <p:cNvPr id="21" name="Graphic 351">
            <a:extLst>
              <a:ext uri="{FF2B5EF4-FFF2-40B4-BE49-F238E27FC236}">
                <a16:creationId xmlns="" xmlns:a16="http://schemas.microsoft.com/office/drawing/2014/main" id="{13B16F13-5D85-47D0-B6F9-6FA37C0042E5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09539" y="1263116"/>
            <a:ext cx="609274" cy="604197"/>
          </a:xfrm>
          <a:prstGeom prst="rect">
            <a:avLst/>
          </a:prstGeom>
        </p:spPr>
      </p:pic>
      <p:pic>
        <p:nvPicPr>
          <p:cNvPr id="22" name="Graphic 279">
            <a:extLst>
              <a:ext uri="{FF2B5EF4-FFF2-40B4-BE49-F238E27FC236}">
                <a16:creationId xmlns:a16="http://schemas.microsoft.com/office/drawing/2014/main" xmlns="" id="{2470ACD4-2F51-476D-A34F-32AECBDBBA13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06693" y="1139131"/>
            <a:ext cx="653185" cy="6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8">
            <a:extLst>
              <a:ext uri="{FF2B5EF4-FFF2-40B4-BE49-F238E27FC236}">
                <a16:creationId xmlns="" xmlns:a16="http://schemas.microsoft.com/office/drawing/2014/main" id="{6B601C64-C554-4FDB-A2B7-475CA65B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31" y="169066"/>
            <a:ext cx="544800" cy="548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333" y="63937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8531" y="63937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5605" y="987786"/>
            <a:ext cx="4901514" cy="292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ПОСЛЕДСТВИЯ ПОЛУЧЕНИЯ ПРЕДОСТЕРЕЖЕНИЯ</a:t>
            </a:r>
          </a:p>
          <a:p>
            <a:pPr algn="ctr"/>
            <a:endParaRPr lang="ru-RU" sz="1400" b="1" dirty="0" smtClean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Лицо, получившее предостережение вправе подать возражения в 30-дневный срок после получения предостережения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Контрольный орган в течение 30 дней направляет ответ о согласии или несогласии с возражением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случае согласия с возражением предостережение аннулируется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Сведения о предостережении вносятся в Единый реестр контрольных (надзорных) мероприятий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526" y="3920295"/>
            <a:ext cx="4901514" cy="270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ОСОБЕННОСТИ МЕРОПРИЯТИЯ</a:t>
            </a:r>
          </a:p>
          <a:p>
            <a:pPr algn="ctr"/>
            <a:endParaRPr lang="ru-RU" sz="1400" b="1" dirty="0" smtClean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Предостережение носит рекомендательный характер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Неисполнение предостережения не влечет за собой проведение проверки, выдачу предписания или наложение штрафа </a:t>
            </a:r>
          </a:p>
          <a:p>
            <a:pPr algn="ctr"/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Сведения о возможном нарушении, послужившая основанием для выдачи предостережения, может быть использована в будущем для проведения контрольно-надзорных мероприятий 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0433" y="249035"/>
            <a:ext cx="3862117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ПРЕДОСТЕРЕЖЕНИЕ </a:t>
            </a:r>
            <a:endParaRPr lang="ru-RU" sz="1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1078" y="24148"/>
            <a:ext cx="5210354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r>
              <a:rPr lang="ru-RU" sz="1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ВИЗИТ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 1 июля 2021 года в соответствии с 52 статьей Федерального закона от 31.07.2020 № 248-ФЗ органы контроля могут проводить профилактические визиты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42340" y="1107609"/>
            <a:ext cx="5439091" cy="270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ПРОФИЛАКТИЧЕСКИЙ ВИЗИТ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профилактическая беседа с сотрудником органа контроля, в рамках которой инспектор информирует граждан и организации: 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 обязательных требованиях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 соответствии объектов контроля критериям риска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 основаниях и рекомендуемых способах снижения категории риска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 видах, содержании и об интенсивности контрольных (надзорных) мероприятий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10">
            <a:extLst>
              <a:ext uri="{FF2B5EF4-FFF2-40B4-BE49-F238E27FC236}">
                <a16:creationId xmlns="" xmlns:a16="http://schemas.microsoft.com/office/drawing/2014/main" id="{FADC7E09-DD52-4B20-9A85-D956C8D32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6480729" y="997315"/>
            <a:ext cx="589790" cy="5441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642339" y="4068155"/>
            <a:ext cx="5439091" cy="227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ПРОВОДИТСЯ ПРОФИЛАКТИЧЕСКИЙ ВИЗИТ</a:t>
            </a:r>
            <a:r>
              <a:rPr lang="ru-RU" sz="1400" b="1" dirty="0" smtClean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1400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 профилактическом визите инспектор дает рекомендации по соблюдению требований и разъяснения вопросов, связанных с контролем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Мероприятие проходит в формате личной встречи или видеоконференцсвязи</a:t>
            </a:r>
          </a:p>
          <a:p>
            <a:pPr algn="ctr"/>
            <a:r>
              <a:rPr lang="ru-RU" sz="1400" b="1" dirty="0">
                <a:solidFill>
                  <a:srgbClr val="2683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Сведения о профилактическом визите вносятся в Единый реестр контрольных (надзорных) мероприятий</a:t>
            </a:r>
          </a:p>
          <a:p>
            <a:pPr algn="ctr"/>
            <a:endParaRPr lang="ru-RU" sz="1594" b="1" dirty="0">
              <a:solidFill>
                <a:srgbClr val="2683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4156" y="3751020"/>
            <a:ext cx="5430048" cy="11244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Прямая соединительная линия 23"/>
          <p:cNvCxnSpPr/>
          <p:nvPr/>
        </p:nvCxnSpPr>
        <p:spPr>
          <a:xfrm>
            <a:off x="6655554" y="3735869"/>
            <a:ext cx="5432484" cy="30302"/>
          </a:xfrm>
          <a:prstGeom prst="line">
            <a:avLst/>
          </a:prstGeom>
          <a:noFill/>
          <a:ln w="28575" cap="rnd" cmpd="sng" algn="ctr">
            <a:solidFill>
              <a:srgbClr val="75BDA7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D32DEC3-865F-CA0F-A442-5F7874B3FCBC}"/>
              </a:ext>
            </a:extLst>
      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547089" y="3920295"/>
            <a:ext cx="528737" cy="4555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AFB9567-6B17-D45F-DD18-B360A7C56110}"/>
              </a:ext>
            </a:extLst>
      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427724" y="3910766"/>
            <a:ext cx="610014" cy="6485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85E09DD-51DB-9827-0FFE-8CC8CE38EA2C}"/>
              </a:ext>
            </a:extLst>
      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506299" y="1043648"/>
            <a:ext cx="531488" cy="6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602</Words>
  <Application>Microsoft Office PowerPoint</Application>
  <PresentationFormat>Широкоэкранный</PresentationFormat>
  <Paragraphs>97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Segoe UI Semibold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Семибратова Светлана Игоревна</dc:creator>
  <cp:lastModifiedBy>Семибратова Светлана Игоревна</cp:lastModifiedBy>
  <cp:revision>21</cp:revision>
  <cp:lastPrinted>2022-07-11T14:07:41Z</cp:lastPrinted>
  <dcterms:created xsi:type="dcterms:W3CDTF">2022-07-11T13:19:23Z</dcterms:created>
  <dcterms:modified xsi:type="dcterms:W3CDTF">2022-07-12T10:18:47Z</dcterms:modified>
</cp:coreProperties>
</file>